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4" r:id="rId1"/>
  </p:sldMasterIdLst>
  <p:notesMasterIdLst>
    <p:notesMasterId r:id="rId67"/>
  </p:notesMasterIdLst>
  <p:sldIdLst>
    <p:sldId id="257" r:id="rId2"/>
    <p:sldId id="258" r:id="rId3"/>
    <p:sldId id="260" r:id="rId4"/>
    <p:sldId id="354" r:id="rId5"/>
    <p:sldId id="360" r:id="rId6"/>
    <p:sldId id="261" r:id="rId7"/>
    <p:sldId id="265" r:id="rId8"/>
    <p:sldId id="266" r:id="rId9"/>
    <p:sldId id="355" r:id="rId10"/>
    <p:sldId id="262" r:id="rId11"/>
    <p:sldId id="267" r:id="rId12"/>
    <p:sldId id="364" r:id="rId13"/>
    <p:sldId id="366" r:id="rId14"/>
    <p:sldId id="367" r:id="rId15"/>
    <p:sldId id="365" r:id="rId16"/>
    <p:sldId id="357" r:id="rId17"/>
    <p:sldId id="269" r:id="rId18"/>
    <p:sldId id="263" r:id="rId19"/>
    <p:sldId id="272" r:id="rId20"/>
    <p:sldId id="373" r:id="rId21"/>
    <p:sldId id="273" r:id="rId22"/>
    <p:sldId id="274" r:id="rId23"/>
    <p:sldId id="275" r:id="rId24"/>
    <p:sldId id="276" r:id="rId25"/>
    <p:sldId id="281" r:id="rId26"/>
    <p:sldId id="277" r:id="rId27"/>
    <p:sldId id="279" r:id="rId28"/>
    <p:sldId id="372" r:id="rId29"/>
    <p:sldId id="280" r:id="rId30"/>
    <p:sldId id="282" r:id="rId31"/>
    <p:sldId id="283" r:id="rId32"/>
    <p:sldId id="285" r:id="rId33"/>
    <p:sldId id="284" r:id="rId34"/>
    <p:sldId id="286" r:id="rId35"/>
    <p:sldId id="368" r:id="rId36"/>
    <p:sldId id="369" r:id="rId37"/>
    <p:sldId id="370" r:id="rId38"/>
    <p:sldId id="287" r:id="rId39"/>
    <p:sldId id="288" r:id="rId40"/>
    <p:sldId id="289" r:id="rId41"/>
    <p:sldId id="376" r:id="rId42"/>
    <p:sldId id="290" r:id="rId43"/>
    <p:sldId id="291" r:id="rId44"/>
    <p:sldId id="292" r:id="rId45"/>
    <p:sldId id="377" r:id="rId46"/>
    <p:sldId id="378" r:id="rId47"/>
    <p:sldId id="293" r:id="rId48"/>
    <p:sldId id="294" r:id="rId49"/>
    <p:sldId id="359" r:id="rId50"/>
    <p:sldId id="296" r:id="rId51"/>
    <p:sldId id="297" r:id="rId52"/>
    <p:sldId id="298" r:id="rId53"/>
    <p:sldId id="299" r:id="rId54"/>
    <p:sldId id="300" r:id="rId55"/>
    <p:sldId id="301" r:id="rId56"/>
    <p:sldId id="361" r:id="rId57"/>
    <p:sldId id="302" r:id="rId58"/>
    <p:sldId id="303" r:id="rId59"/>
    <p:sldId id="304" r:id="rId60"/>
    <p:sldId id="353" r:id="rId61"/>
    <p:sldId id="305" r:id="rId62"/>
    <p:sldId id="374" r:id="rId63"/>
    <p:sldId id="375" r:id="rId64"/>
    <p:sldId id="306" r:id="rId65"/>
    <p:sldId id="356" r:id="rId66"/>
  </p:sldIdLst>
  <p:sldSz cx="9906000" cy="6858000" type="A4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B75F"/>
    <a:srgbClr val="434AFD"/>
    <a:srgbClr val="CEFEF5"/>
    <a:srgbClr val="FFE5E8"/>
    <a:srgbClr val="D2FEF7"/>
    <a:srgbClr val="CEF5EE"/>
    <a:srgbClr val="68CD7B"/>
    <a:srgbClr val="30D738"/>
    <a:srgbClr val="40C44D"/>
    <a:srgbClr val="51E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7"/>
    <p:restoredTop sz="86391"/>
  </p:normalViewPr>
  <p:slideViewPr>
    <p:cSldViewPr snapToGrid="0" snapToObjects="1">
      <p:cViewPr>
        <p:scale>
          <a:sx n="100" d="100"/>
          <a:sy n="100" d="100"/>
        </p:scale>
        <p:origin x="184" y="56"/>
      </p:cViewPr>
      <p:guideLst/>
    </p:cSldViewPr>
  </p:slideViewPr>
  <p:outlineViewPr>
    <p:cViewPr>
      <p:scale>
        <a:sx n="33" d="100"/>
        <a:sy n="33" d="100"/>
      </p:scale>
      <p:origin x="0" y="-511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81ACB-BA32-A745-9CCB-B60EF64AC175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00363" y="857250"/>
            <a:ext cx="334327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086510-0FDE-944A-9D90-F2B7832EA5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79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86510-0FDE-944A-9D90-F2B7832EA58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7069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86510-0FDE-944A-9D90-F2B7832EA58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24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F6EB537E-9C81-E148-BF2E-7A6EE0EFCCA8}" type="slidenum">
              <a:rPr lang="en-GB" smtClean="0">
                <a:latin typeface="Arial" charset="0"/>
              </a:rPr>
              <a:pPr eaLnBrk="1" hangingPunct="1">
                <a:defRPr/>
              </a:pPr>
              <a:t>35</a:t>
            </a:fld>
            <a:endParaRPr lang="en-GB" dirty="0" smtClean="0">
              <a:latin typeface="Arial" charset="0"/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200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F755433C-07FB-7141-9CF3-55A1818046A1}" type="slidenum">
              <a:rPr lang="en-GB" smtClean="0">
                <a:latin typeface="Arial" charset="0"/>
              </a:rPr>
              <a:pPr eaLnBrk="1" hangingPunct="1">
                <a:defRPr/>
              </a:pPr>
              <a:t>36</a:t>
            </a:fld>
            <a:endParaRPr lang="en-GB" dirty="0" smtClean="0">
              <a:latin typeface="Arial" charset="0"/>
            </a:endParaRPr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99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67ECF18C-129F-1448-8B9C-219A86D96D0D}" type="slidenum">
              <a:rPr lang="en-GB" smtClean="0">
                <a:latin typeface="Arial" charset="0"/>
              </a:rPr>
              <a:pPr eaLnBrk="1" hangingPunct="1">
                <a:defRPr/>
              </a:pPr>
              <a:t>37</a:t>
            </a:fld>
            <a:endParaRPr lang="en-GB" dirty="0" smtClean="0">
              <a:latin typeface="Arial" charset="0"/>
            </a:endParaRPr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071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D0E30C18-48C8-9D4D-A094-BC18BFACF733}" type="slidenum">
              <a:rPr lang="en-GB" smtClean="0">
                <a:latin typeface="Arial" charset="0"/>
              </a:rPr>
              <a:pPr eaLnBrk="1" hangingPunct="1">
                <a:defRPr/>
              </a:pPr>
              <a:t>49</a:t>
            </a:fld>
            <a:endParaRPr lang="en-GB" smtClean="0"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3768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86510-0FDE-944A-9D90-F2B7832EA587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154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86510-0FDE-944A-9D90-F2B7832EA587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176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86510-0FDE-944A-9D90-F2B7832EA58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222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86510-0FDE-944A-9D90-F2B7832EA58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6150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86510-0FDE-944A-9D90-F2B7832EA58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7642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86510-0FDE-944A-9D90-F2B7832EA58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274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26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mudger LET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fld id="{26CD03C2-D82D-6D42-8E71-BC0BFD9D35AB}" type="slidenum">
              <a:rPr lang="en-GB" smtClean="0">
                <a:latin typeface="Arial" charset="0"/>
              </a:rPr>
              <a:pPr eaLnBrk="1" hangingPunct="1">
                <a:defRPr/>
              </a:pPr>
              <a:t>13</a:t>
            </a:fld>
            <a:endParaRPr lang="en-GB" dirty="0" smtClean="0">
              <a:latin typeface="Arial" charset="0"/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el-GR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280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227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787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086510-0FDE-944A-9D90-F2B7832EA58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284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906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803405"/>
            <a:ext cx="7924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632201"/>
            <a:ext cx="7924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26518" y="4323846"/>
            <a:ext cx="2488881" cy="365125"/>
          </a:xfrm>
        </p:spPr>
        <p:txBody>
          <a:bodyPr/>
          <a:lstStyle/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90600" y="4323847"/>
            <a:ext cx="5287328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62725" y="1430868"/>
            <a:ext cx="2352675" cy="365125"/>
          </a:xfrm>
        </p:spPr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0220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85" y="4697362"/>
            <a:ext cx="861952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3884" y="977035"/>
            <a:ext cx="8612782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890" y="5516716"/>
            <a:ext cx="861822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0856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906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90" y="753534"/>
            <a:ext cx="861822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950" y="3649134"/>
            <a:ext cx="84201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25690" y="381002"/>
            <a:ext cx="2365058" cy="365125"/>
          </a:xfrm>
        </p:spPr>
        <p:txBody>
          <a:bodyPr/>
          <a:lstStyle>
            <a:lvl1pPr algn="r">
              <a:defRPr/>
            </a:lvl1pPr>
          </a:lstStyle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3890" y="381002"/>
            <a:ext cx="5233211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9338" y="381002"/>
            <a:ext cx="722772" cy="365125"/>
          </a:xfrm>
        </p:spPr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75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906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380" y="753534"/>
            <a:ext cx="8248121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059391" y="3509768"/>
            <a:ext cx="7794098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950" y="4174598"/>
            <a:ext cx="8426981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25690" y="381002"/>
            <a:ext cx="2365058" cy="365125"/>
          </a:xfrm>
        </p:spPr>
        <p:txBody>
          <a:bodyPr/>
          <a:lstStyle>
            <a:lvl1pPr algn="r">
              <a:defRPr/>
            </a:lvl1pPr>
          </a:lstStyle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3890" y="379439"/>
            <a:ext cx="5233211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9338" y="381002"/>
            <a:ext cx="722772" cy="365125"/>
          </a:xfrm>
        </p:spPr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250746" y="807720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25627" y="3021330"/>
            <a:ext cx="4953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290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906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950" y="1124703"/>
            <a:ext cx="8422681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941" y="3648317"/>
            <a:ext cx="8421409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25690" y="378885"/>
            <a:ext cx="2365058" cy="365125"/>
          </a:xfrm>
        </p:spPr>
        <p:txBody>
          <a:bodyPr/>
          <a:lstStyle>
            <a:lvl1pPr algn="r">
              <a:defRPr/>
            </a:lvl1pPr>
          </a:lstStyle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3890" y="378885"/>
            <a:ext cx="5233211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9338" y="381002"/>
            <a:ext cx="722772" cy="365125"/>
          </a:xfrm>
        </p:spPr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75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352677" y="762001"/>
            <a:ext cx="6909434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43891" y="2202080"/>
            <a:ext cx="277368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43890" y="2904565"/>
            <a:ext cx="277368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77423" y="2201333"/>
            <a:ext cx="277368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575846" y="2904068"/>
            <a:ext cx="277368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88429" y="2192866"/>
            <a:ext cx="277368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488430" y="2904565"/>
            <a:ext cx="277368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119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352677" y="762000"/>
            <a:ext cx="6913816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43890" y="4113341"/>
            <a:ext cx="277368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43890" y="2331720"/>
            <a:ext cx="277368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43890" y="4796104"/>
            <a:ext cx="277368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566196" y="4113341"/>
            <a:ext cx="277368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66195" y="2331720"/>
            <a:ext cx="277368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565096" y="4796103"/>
            <a:ext cx="277368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92812" y="4113341"/>
            <a:ext cx="277368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492811" y="2331722"/>
            <a:ext cx="277368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492711" y="4796101"/>
            <a:ext cx="277368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588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890" y="2194560"/>
            <a:ext cx="8618220" cy="40690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3972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906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90472" y="747184"/>
            <a:ext cx="1671638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890" y="746126"/>
            <a:ext cx="6801205" cy="424973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25690" y="381002"/>
            <a:ext cx="2365058" cy="365125"/>
          </a:xfrm>
        </p:spPr>
        <p:txBody>
          <a:bodyPr/>
          <a:lstStyle>
            <a:lvl1pPr algn="r">
              <a:defRPr/>
            </a:lvl1pPr>
          </a:lstStyle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3890" y="381002"/>
            <a:ext cx="5233211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9338" y="381002"/>
            <a:ext cx="722772" cy="365125"/>
          </a:xfrm>
        </p:spPr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36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785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906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90" y="753535"/>
            <a:ext cx="861822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891" y="3641726"/>
            <a:ext cx="861822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25690" y="381002"/>
            <a:ext cx="2365058" cy="365125"/>
          </a:xfrm>
        </p:spPr>
        <p:txBody>
          <a:bodyPr/>
          <a:lstStyle>
            <a:lvl1pPr algn="r">
              <a:defRPr/>
            </a:lvl1pPr>
          </a:lstStyle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3890" y="381002"/>
            <a:ext cx="5233211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9339" y="381002"/>
            <a:ext cx="722771" cy="365125"/>
          </a:xfrm>
        </p:spPr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45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3890" y="2194560"/>
            <a:ext cx="4236461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8941" y="2194560"/>
            <a:ext cx="4233168" cy="4069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52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2675" y="762000"/>
            <a:ext cx="6909435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719" y="2183802"/>
            <a:ext cx="399063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3889" y="3132668"/>
            <a:ext cx="4236461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74770" y="2183802"/>
            <a:ext cx="398733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8940" y="3132668"/>
            <a:ext cx="4233169" cy="31309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6179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7848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42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90" y="1524000"/>
            <a:ext cx="3343275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746760"/>
            <a:ext cx="5052060" cy="551688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890" y="3124200"/>
            <a:ext cx="3343275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338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890" y="1524000"/>
            <a:ext cx="4415374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83984" y="751242"/>
            <a:ext cx="3980420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890" y="3124200"/>
            <a:ext cx="4415374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277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6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52675" y="764373"/>
            <a:ext cx="6909435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3890" y="2194560"/>
            <a:ext cx="861822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46582" y="6356352"/>
            <a:ext cx="2315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1C3CF-0638-7E43-BFBE-B3F35ED55986}" type="datetimeFigureOut">
              <a:rPr lang="en-GB" smtClean="0"/>
              <a:t>25/10/2016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3890" y="6355847"/>
            <a:ext cx="6154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937" y="381002"/>
            <a:ext cx="21421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7A213-C425-D949-BE2C-68F19C6BE7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674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1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2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utahpests.usu.edu/plantdiseases/files/uploads/PestMonitoring/karnal_bunt.pdf" TargetMode="External"/><Relationship Id="rId4" Type="http://schemas.openxmlformats.org/officeDocument/2006/relationships/hyperlink" Target="http://www.ars.usda.gov/Main/docs.htm?docid=14649" TargetMode="External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ppo.org/QUARANTINE/Alert_List/bacteria/Liberibacter_psyllaurous.htm" TargetMode="External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wmf"/><Relationship Id="rId7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Relationship Id="rId3" Type="http://schemas.openxmlformats.org/officeDocument/2006/relationships/image" Target="../media/image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Relationship Id="rId6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4" Type="http://schemas.openxmlformats.org/officeDocument/2006/relationships/image" Target="../media/image48.jpg"/><Relationship Id="rId5" Type="http://schemas.openxmlformats.org/officeDocument/2006/relationships/image" Target="../media/image49.png"/><Relationship Id="rId6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1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2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image" Target="../media/image55.jpeg"/><Relationship Id="rId6" Type="http://schemas.openxmlformats.org/officeDocument/2006/relationships/image" Target="../media/image56.png"/><Relationship Id="rId7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8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4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61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62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63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tiff"/><Relationship Id="rId3" Type="http://schemas.openxmlformats.org/officeDocument/2006/relationships/image" Target="../media/image4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65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ytiatriki.gr/" TargetMode="External"/><Relationship Id="rId4" Type="http://schemas.openxmlformats.org/officeDocument/2006/relationships/image" Target="../media/image4.jpeg"/><Relationship Id="rId5" Type="http://schemas.openxmlformats.org/officeDocument/2006/relationships/image" Target="../media/image6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4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3" Type="http://schemas.openxmlformats.org/officeDocument/2006/relationships/image" Target="../media/image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Relationship Id="rId3" Type="http://schemas.openxmlformats.org/officeDocument/2006/relationships/image" Target="../media/image69.tif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70.tiff"/><Relationship Id="rId5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335" y="2037072"/>
            <a:ext cx="6389130" cy="3833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6273"/>
            <a:ext cx="9884898" cy="1667656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/>
        </p:spPr>
        <p:txBody>
          <a:bodyPr>
            <a:normAutofit/>
          </a:bodyPr>
          <a:lstStyle/>
          <a:p>
            <a:pPr algn="ctr"/>
            <a:r>
              <a:rPr lang="en-US" sz="2275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The introduction of </a:t>
            </a:r>
            <a:r>
              <a:rPr lang="en-US" sz="2275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</a:t>
            </a:r>
            <a:r>
              <a:rPr lang="en-US" sz="2275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(Plant medicine) </a:t>
            </a:r>
            <a:r>
              <a:rPr lang="en-US" sz="2275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275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275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2275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Universities </a:t>
            </a:r>
            <a:r>
              <a:rPr lang="en-US" sz="2275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as </a:t>
            </a:r>
            <a:r>
              <a:rPr lang="en-US" sz="2275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 distinct science, </a:t>
            </a:r>
            <a:r>
              <a:rPr lang="en-US" sz="2275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275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275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is </a:t>
            </a:r>
            <a:r>
              <a:rPr lang="en-US" sz="2275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 primary necessity for food security and modernization of global agriculture</a:t>
            </a:r>
            <a:r>
              <a:rPr lang="en-US" sz="2925" i="1" dirty="0">
                <a:solidFill>
                  <a:srgbClr val="434AFD"/>
                </a:solidFill>
                <a:latin typeface="+mn-lt"/>
              </a:rPr>
              <a:t> </a:t>
            </a:r>
            <a:endParaRPr lang="en-GB" dirty="0">
              <a:solidFill>
                <a:srgbClr val="434AFD"/>
              </a:solidFill>
              <a:latin typeface="+mn-lt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694092" y="5963695"/>
            <a:ext cx="535369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ELEFTHERIOS (ERIS)</a:t>
            </a:r>
            <a:r>
              <a:rPr lang="en-US" sz="1463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TJAMOS</a:t>
            </a:r>
          </a:p>
        </p:txBody>
      </p:sp>
      <p:sp>
        <p:nvSpPr>
          <p:cNvPr id="3" name="Rectangle 2"/>
          <p:cNvSpPr/>
          <p:nvPr/>
        </p:nvSpPr>
        <p:spPr>
          <a:xfrm>
            <a:off x="1802319" y="6336268"/>
            <a:ext cx="5463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Agricultural University of Athens, Greece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735" y="2189472"/>
            <a:ext cx="6389130" cy="383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6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862154"/>
            <a:ext cx="9906001" cy="499584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endParaRPr lang="en-US" sz="2275" b="1" i="1" dirty="0">
              <a:solidFill>
                <a:schemeClr val="accent5">
                  <a:lumMod val="75000"/>
                </a:schemeClr>
              </a:solidFill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r>
              <a:rPr lang="en-US" sz="2800" b="1" i="1" dirty="0" smtClean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by presenting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arguments</a:t>
            </a:r>
            <a:r>
              <a:rPr lang="en-US" sz="2800" b="1" i="1" dirty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dirty="0" smtClean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emphasizing </a:t>
            </a:r>
            <a:r>
              <a:rPr lang="en-US" sz="2800" b="1" i="1" dirty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the fundamental particularity of </a:t>
            </a:r>
            <a:r>
              <a:rPr lang="en-US" sz="2800" b="1" i="1" dirty="0" smtClean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sciences </a:t>
            </a:r>
            <a:r>
              <a:rPr lang="en-US" sz="2800" b="1" i="1" dirty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included in the 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</a:t>
            </a:r>
          </a:p>
          <a:p>
            <a:pPr marL="0" indent="0" algn="just">
              <a:buNone/>
            </a:pP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800" b="1" i="1" dirty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r>
              <a:rPr lang="en-US" sz="2800" b="1" i="1" dirty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dirty="0" smtClean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by demonstrating </a:t>
            </a:r>
            <a:r>
              <a:rPr lang="en-US" sz="2800" b="1" i="1" dirty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the requirement for upgrading 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 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education</a:t>
            </a:r>
            <a:r>
              <a:rPr lang="en-US" sz="2800" b="1" i="1" dirty="0" smtClean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 on </a:t>
            </a:r>
            <a:r>
              <a:rPr lang="en-US" sz="2800" b="1" i="1" dirty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basic and applied disciplines </a:t>
            </a:r>
            <a:r>
              <a:rPr lang="en-US" sz="2800" b="1" i="1" dirty="0" smtClean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at 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 undergraduate </a:t>
            </a:r>
            <a:r>
              <a:rPr lang="en-US" sz="2800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level, </a:t>
            </a:r>
            <a:endParaRPr lang="en-US" sz="2800" b="1" i="1" u="sng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US" sz="2800" b="1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r>
              <a:rPr lang="en-US" sz="2800" b="1" i="1" dirty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2800" b="1" i="1" dirty="0" smtClean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nd by focusing on international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actions </a:t>
            </a:r>
            <a:r>
              <a:rPr lang="en-US" sz="2800" b="1" i="1" dirty="0" smtClean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leading to a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discrete</a:t>
            </a:r>
            <a:r>
              <a:rPr lang="en-US" sz="2800" b="1" i="1" dirty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University curriculum </a:t>
            </a:r>
            <a:r>
              <a:rPr lang="en-US" sz="2800" b="1" i="1" dirty="0" smtClean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and to a </a:t>
            </a:r>
            <a:r>
              <a:rPr lang="en-GB" sz="2800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distinct</a:t>
            </a:r>
            <a:r>
              <a:rPr lang="en-US" sz="2800" b="1" i="1" u="sng" dirty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2800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very important  profession.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-21102" y="1277578"/>
            <a:ext cx="9906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</a:t>
            </a:r>
            <a:r>
              <a:rPr lang="en-US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(PHYTOMEDICINE, FITOIATRIA, PLANT MEDICINE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</a:p>
          <a:p>
            <a:pPr algn="ctr"/>
            <a:r>
              <a:rPr lang="en-US" sz="24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40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723780"/>
            <a:ext cx="9831704" cy="52322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So let’s speak about</a:t>
            </a:r>
            <a:endParaRPr lang="en-GB" sz="2800" dirty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150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93" y="1820936"/>
            <a:ext cx="9906000" cy="503706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113" b="1" i="1" dirty="0">
                <a:solidFill>
                  <a:srgbClr val="FF0000"/>
                </a:solidFill>
              </a:rPr>
              <a:t>	</a:t>
            </a:r>
            <a:endParaRPr lang="en-US" sz="2113" dirty="0">
              <a:solidFill>
                <a:srgbClr val="FF0000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sz="28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Plants</a:t>
            </a:r>
            <a:r>
              <a:rPr lang="en-US" sz="28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, are affected by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numerous abiotic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diseases</a:t>
            </a:r>
            <a:r>
              <a:rPr lang="en-US" sz="28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8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such as nutritional deficiencies; nutrient or mineral toxicities; meteorological </a:t>
            </a:r>
            <a:r>
              <a:rPr lang="en-US" sz="28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extremes; </a:t>
            </a:r>
            <a:r>
              <a:rPr lang="en-US" sz="28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toxic soil and air pollutants; </a:t>
            </a:r>
            <a:r>
              <a:rPr lang="en-US" sz="28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improper </a:t>
            </a:r>
            <a:r>
              <a:rPr lang="en-US" sz="28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cultural practices; etc. </a:t>
            </a:r>
            <a:endParaRPr lang="el-GR" sz="2800" b="1" i="1" dirty="0" smtClean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endParaRPr lang="en-US" sz="2800" b="1" dirty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8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Plants, in addition to being attacked by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fungi, bacteria,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viruses, phytoplasmas and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nematodes</a:t>
            </a:r>
            <a:r>
              <a:rPr lang="en-US" sz="28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, are also attacked by many other biotic causes of </a:t>
            </a:r>
            <a:r>
              <a:rPr lang="en-US" sz="28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injury, </a:t>
            </a:r>
            <a:r>
              <a:rPr lang="en-US" sz="28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such as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insects, mites, slugs, rodents and field mice,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or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other parasitic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plants</a:t>
            </a:r>
            <a:r>
              <a:rPr lang="en-US" sz="28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; while constantly </a:t>
            </a:r>
            <a:r>
              <a:rPr lang="en-US" sz="28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compete with numerous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weeds</a:t>
            </a:r>
            <a:r>
              <a:rPr lang="en-US" sz="28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 for space, water, nutrients, and light.</a:t>
            </a:r>
            <a:endParaRPr lang="en-US" sz="2800" b="1" dirty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99629"/>
            <a:ext cx="97536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Let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me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underline the basic scientific concepts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involved in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Phytiatry</a:t>
            </a:r>
          </a:p>
        </p:txBody>
      </p:sp>
      <p:sp>
        <p:nvSpPr>
          <p:cNvPr id="2" name="Rectangle 1"/>
          <p:cNvSpPr/>
          <p:nvPr/>
        </p:nvSpPr>
        <p:spPr>
          <a:xfrm>
            <a:off x="215900" y="1359271"/>
            <a:ext cx="9321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</a:t>
            </a:r>
            <a:r>
              <a:rPr lang="en-US" sz="28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PHYTIATRY- DOCTORS</a:t>
            </a:r>
            <a:endParaRPr lang="en-GB" sz="2800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 descr="Fytiatri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083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9" name="Picture 2" descr="DSC_1466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2121384"/>
            <a:ext cx="7734300" cy="473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298" name="Picture 7" descr="Fytiatri_0"/>
          <p:cNvSpPr>
            <a:spLocks noChangeAspect="1" noChangeArrowheads="1"/>
          </p:cNvSpPr>
          <p:nvPr/>
        </p:nvSpPr>
        <p:spPr bwMode="auto">
          <a:xfrm>
            <a:off x="488951" y="19051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dirty="0"/>
          </a:p>
        </p:txBody>
      </p:sp>
      <p:sp>
        <p:nvSpPr>
          <p:cNvPr id="183297" name="Rectangle 1"/>
          <p:cNvSpPr>
            <a:spLocks noChangeArrowheads="1"/>
          </p:cNvSpPr>
          <p:nvPr/>
        </p:nvSpPr>
        <p:spPr bwMode="auto">
          <a:xfrm>
            <a:off x="21102" y="1066000"/>
            <a:ext cx="9884898" cy="1241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b="1" i="1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That’s why here in a </a:t>
            </a:r>
            <a:r>
              <a:rPr lang="en-US" sz="2800" b="1" i="1" baseline="30000" dirty="0" smtClean="0">
                <a:solidFill>
                  <a:srgbClr val="434AFD"/>
                </a:solidFill>
                <a:latin typeface="Times New Roman" charset="0"/>
                <a:cs typeface="Times New Roman" charset="0"/>
              </a:rPr>
              <a:t>Cherry orchard 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we need </a:t>
            </a:r>
            <a:r>
              <a:rPr lang="en-US" sz="2800" b="1" i="1" baseline="30000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cs typeface="Times New Roman" charset="0"/>
              </a:rPr>
              <a:t>Phytiatry doctors 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able to diagnose symptoms caused  either by </a:t>
            </a:r>
            <a:r>
              <a:rPr lang="en-GB" sz="2800" b="1" i="1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Phytophthora sp., Verticillium dahliae, Armillaria mellea, or </a:t>
            </a:r>
            <a:r>
              <a:rPr lang="el-GR" sz="2800" b="1" i="1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insect damage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by Capnodis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tenebrionis</a:t>
            </a:r>
            <a:r>
              <a:rPr lang="en-US" sz="2800" b="1" i="1" baseline="30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l-GR" sz="2800" b="1" i="1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or waterlogging </a:t>
            </a:r>
            <a:r>
              <a:rPr lang="en-US" sz="2800" b="1" i="1" baseline="30000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or</a:t>
            </a:r>
            <a:r>
              <a:rPr lang="el-GR" sz="2800" b="1" i="1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...</a:t>
            </a:r>
            <a:r>
              <a:rPr lang="en-US" sz="2800" b="1" i="1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 even rodent injury?</a:t>
            </a:r>
            <a:endParaRPr lang="en-GB" sz="2800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7" name="Picture 6" descr="Fytiatri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0190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9433"/>
            <a:ext cx="9905999" cy="1064525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GB" sz="3100" b="1" i="1" cap="none" dirty="0" smtClean="0">
                <a:solidFill>
                  <a:srgbClr val="FF3300"/>
                </a:solidFill>
                <a:latin typeface="Times New Roman" charset="0"/>
                <a:cs typeface="Times New Roman" charset="0"/>
              </a:rPr>
              <a:t>Potato field</a:t>
            </a:r>
            <a:br>
              <a:rPr lang="en-GB" sz="3100" b="1" i="1" cap="none" dirty="0" smtClean="0">
                <a:solidFill>
                  <a:srgbClr val="FF3300"/>
                </a:solidFill>
                <a:latin typeface="Times New Roman" charset="0"/>
                <a:cs typeface="Times New Roman" charset="0"/>
              </a:rPr>
            </a:br>
            <a:r>
              <a:rPr lang="el-GR" sz="3600" b="1" i="1" cap="none" dirty="0" smtClean="0">
                <a:solidFill>
                  <a:srgbClr val="FF3300"/>
                </a:solidFill>
                <a:latin typeface="Times New Roman" charset="0"/>
                <a:cs typeface="Times New Roman" charset="0"/>
              </a:rPr>
              <a:t> </a:t>
            </a:r>
            <a:r>
              <a:rPr lang="en-US" sz="3600" b="1" i="1" cap="none" baseline="30000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we must be able to diagnose  either </a:t>
            </a:r>
            <a:r>
              <a:rPr lang="en-GB" sz="2800" b="1" i="1" cap="none" dirty="0" smtClean="0">
                <a:solidFill>
                  <a:srgbClr val="FF3300"/>
                </a:solidFill>
                <a:latin typeface="Times New Roman" charset="0"/>
                <a:cs typeface="Times New Roman" charset="0"/>
              </a:rPr>
              <a:t/>
            </a:r>
            <a:br>
              <a:rPr lang="en-GB" sz="2800" b="1" i="1" cap="none" dirty="0" smtClean="0">
                <a:solidFill>
                  <a:srgbClr val="FF3300"/>
                </a:solidFill>
                <a:latin typeface="Times New Roman" charset="0"/>
                <a:cs typeface="Times New Roman" charset="0"/>
              </a:rPr>
            </a:br>
            <a:r>
              <a:rPr lang="en-GB" sz="2800" b="1" i="1" cap="none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Verticillium dahliae, Phytophthora infestans or </a:t>
            </a:r>
            <a:r>
              <a:rPr lang="en-GB" sz="2800" b="1" i="1" cap="none" dirty="0" err="1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Dickeya</a:t>
            </a:r>
            <a:r>
              <a:rPr lang="en-GB" sz="2800" b="1" i="1" cap="none" dirty="0" smtClean="0">
                <a:solidFill>
                  <a:srgbClr val="0000FF"/>
                </a:solidFill>
                <a:latin typeface="Times New Roman" charset="0"/>
                <a:cs typeface="Times New Roman" charset="0"/>
              </a:rPr>
              <a:t> solani………?</a:t>
            </a:r>
            <a:endParaRPr lang="en-GB" sz="2800" b="1" i="1" cap="none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53251" name="Picture 3" descr="IMG_3738_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0900" y="1780001"/>
            <a:ext cx="3638646" cy="5122350"/>
          </a:xfrm>
        </p:spPr>
      </p:pic>
      <p:pic>
        <p:nvPicPr>
          <p:cNvPr id="53252" name="Picture 4" descr="Dickeya 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180" y="1744850"/>
            <a:ext cx="3836159" cy="511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4" descr="Fytiatri_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9614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DSC_1163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3" y="1051760"/>
            <a:ext cx="8679976" cy="580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532264" y="507600"/>
            <a:ext cx="867997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i="1" dirty="0" smtClean="0">
                <a:solidFill>
                  <a:srgbClr val="FF0000"/>
                </a:solidFill>
              </a:rPr>
              <a:t>Olive orchard  </a:t>
            </a:r>
          </a:p>
          <a:p>
            <a:pPr algn="ctr" eaLnBrk="1" hangingPunct="1">
              <a:defRPr/>
            </a:pPr>
            <a:r>
              <a:rPr lang="en-US" sz="3200" b="1" i="1" baseline="30000" dirty="0" smtClean="0">
                <a:solidFill>
                  <a:srgbClr val="FF0000"/>
                </a:solidFill>
                <a:cs typeface="Times New Roman" charset="0"/>
              </a:rPr>
              <a:t>we must be </a:t>
            </a:r>
            <a:r>
              <a:rPr lang="en-US" sz="3200" b="1" i="1" baseline="30000" dirty="0">
                <a:solidFill>
                  <a:srgbClr val="FF0000"/>
                </a:solidFill>
                <a:cs typeface="Times New Roman" charset="0"/>
              </a:rPr>
              <a:t>able to diagnose  either </a:t>
            </a:r>
            <a:endParaRPr lang="en-US" sz="3200" b="1" i="1" dirty="0" smtClean="0">
              <a:solidFill>
                <a:srgbClr val="FF0000"/>
              </a:solidFill>
            </a:endParaRPr>
          </a:p>
          <a:p>
            <a:pPr algn="ctr" eaLnBrk="1" hangingPunct="1">
              <a:defRPr/>
            </a:pPr>
            <a:r>
              <a:rPr lang="en-US" sz="2400" b="1" i="1" dirty="0" smtClean="0">
                <a:solidFill>
                  <a:srgbClr val="434AFD"/>
                </a:solidFill>
              </a:rPr>
              <a:t>Verticillium dahliae, </a:t>
            </a:r>
            <a:r>
              <a:rPr lang="en-US" sz="2400" b="1" i="1" dirty="0" err="1" smtClean="0">
                <a:solidFill>
                  <a:srgbClr val="434AFD"/>
                </a:solidFill>
              </a:rPr>
              <a:t>Zeuzera</a:t>
            </a:r>
            <a:r>
              <a:rPr lang="en-US" sz="2400" b="1" i="1" dirty="0" smtClean="0">
                <a:solidFill>
                  <a:srgbClr val="434AFD"/>
                </a:solidFill>
              </a:rPr>
              <a:t> </a:t>
            </a:r>
            <a:r>
              <a:rPr lang="en-US" sz="2400" b="1" i="1" dirty="0" err="1" smtClean="0">
                <a:solidFill>
                  <a:srgbClr val="434AFD"/>
                </a:solidFill>
              </a:rPr>
              <a:t>pyrina</a:t>
            </a:r>
            <a:r>
              <a:rPr lang="en-US" sz="2400" b="1" i="1" dirty="0" smtClean="0">
                <a:solidFill>
                  <a:srgbClr val="434AFD"/>
                </a:solidFill>
              </a:rPr>
              <a:t>, Phomitiporia mediterranea or Xyllela fastidiosa, etc. ?</a:t>
            </a:r>
            <a:endParaRPr lang="en-GB" sz="2400" dirty="0">
              <a:solidFill>
                <a:srgbClr val="434AFD"/>
              </a:solidFill>
            </a:endParaRPr>
          </a:p>
        </p:txBody>
      </p:sp>
      <p:pic>
        <p:nvPicPr>
          <p:cNvPr id="4" name="Picture 3" descr="Fytiatri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397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2" descr="DSC_0154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8" y="2103437"/>
            <a:ext cx="2690813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0" name="TextBox 1"/>
          <p:cNvSpPr txBox="1">
            <a:spLocks noChangeArrowheads="1"/>
          </p:cNvSpPr>
          <p:nvPr/>
        </p:nvSpPr>
        <p:spPr bwMode="auto">
          <a:xfrm>
            <a:off x="7940" y="494518"/>
            <a:ext cx="99060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Citrus orchard</a:t>
            </a:r>
          </a:p>
          <a:p>
            <a:pPr algn="ctr" eaLnBrk="1" hangingPunct="1"/>
            <a:r>
              <a:rPr lang="en-US" sz="3600" b="1" i="1" baseline="30000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we must be </a:t>
            </a:r>
            <a:r>
              <a:rPr lang="en-US" sz="3600" b="1" i="1" baseline="300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able to diagnose  either </a:t>
            </a:r>
            <a:endParaRPr lang="en-US" sz="3600" b="1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 eaLnBrk="1" hangingPunct="1"/>
            <a:r>
              <a:rPr lang="en-US" sz="2800" b="1" i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Fusarium solani,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Phytophthora sp.,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waterlogging or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cs typeface="Times New Roman" charset="0"/>
              </a:rPr>
              <a:t>nematodes ?</a:t>
            </a:r>
            <a:endParaRPr lang="en-US" sz="2800" b="1" i="1" dirty="0">
              <a:solidFill>
                <a:srgbClr val="FF0000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181251" name="Picture 2" descr="DSCN9298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38" y="2060575"/>
            <a:ext cx="359727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2" descr="DSCN9302_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150" y="2002623"/>
            <a:ext cx="3074748" cy="485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3" name="Picture 5" descr="Fytiatri_0"/>
          <p:cNvSpPr>
            <a:spLocks noChangeAspect="1" noChangeArrowheads="1"/>
          </p:cNvSpPr>
          <p:nvPr/>
        </p:nvSpPr>
        <p:spPr bwMode="auto">
          <a:xfrm>
            <a:off x="488951" y="19051"/>
            <a:ext cx="792163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l-GR" dirty="0"/>
          </a:p>
        </p:txBody>
      </p:sp>
      <p:pic>
        <p:nvPicPr>
          <p:cNvPr id="7" name="Picture 6" descr="Fytiatri_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44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102" y="1214651"/>
            <a:ext cx="9906000" cy="5643349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Font typeface="Wingdings" charset="2"/>
              <a:buChar char="ü"/>
            </a:pPr>
            <a:r>
              <a:rPr lang="en-US" sz="30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But…</a:t>
            </a:r>
          </a:p>
          <a:p>
            <a:pPr>
              <a:buFont typeface="Wingdings" charset="2"/>
              <a:buChar char="ü"/>
            </a:pPr>
            <a:r>
              <a:rPr lang="en-US" sz="30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How </a:t>
            </a:r>
            <a:r>
              <a:rPr lang="en-US" sz="30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many </a:t>
            </a:r>
            <a:r>
              <a:rPr lang="en-US" sz="30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 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pathologists</a:t>
            </a:r>
            <a:r>
              <a:rPr lang="en-US" sz="30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entomologists</a:t>
            </a:r>
            <a:r>
              <a:rPr lang="en-US" sz="30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 or </a:t>
            </a:r>
            <a:r>
              <a:rPr lang="en-US" sz="30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other </a:t>
            </a:r>
            <a:r>
              <a:rPr lang="en-US" sz="30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related specialists </a:t>
            </a:r>
            <a:r>
              <a:rPr lang="en-US" sz="30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are qualified by their training to solve problems caused </a:t>
            </a:r>
            <a:r>
              <a:rPr lang="en-US" sz="30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by any of the factors </a:t>
            </a:r>
            <a:r>
              <a:rPr lang="en-US" sz="30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other than those they specialized in</a:t>
            </a:r>
            <a:r>
              <a:rPr lang="en-US" sz="30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  <a:endParaRPr lang="el-GR" sz="3000" b="1" i="1" dirty="0" smtClean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30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3000" b="1" dirty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30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Some extension specialists</a:t>
            </a:r>
            <a:r>
              <a:rPr lang="en-US" sz="30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, once on the job, learn on their own or from colleagues how to deal with these problems, if they have to. </a:t>
            </a:r>
            <a:endParaRPr lang="en-US" sz="3000" b="1" i="1" dirty="0" smtClean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endParaRPr lang="en-US" sz="3000" b="1" i="1" dirty="0" smtClean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30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But </a:t>
            </a:r>
            <a:r>
              <a:rPr lang="en-US" sz="3000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so do the farmers</a:t>
            </a:r>
            <a:r>
              <a:rPr lang="en-US" sz="30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l-GR" sz="3000" b="1" i="1" u="sng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endParaRPr lang="en-US" sz="3000" b="1" dirty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3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That’s </a:t>
            </a:r>
            <a:r>
              <a:rPr lang="en-US" sz="30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not the training one should expect from an “expert” on whose diagnosis and recommendation 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entrusts one his livelihood.</a:t>
            </a:r>
            <a:r>
              <a:rPr lang="en-US" sz="3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GB" dirty="0"/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430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40900"/>
            <a:ext cx="9906000" cy="1313807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plants  </a:t>
            </a:r>
            <a:r>
              <a:rPr lang="en-US" sz="32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NEED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their REAL Phytiatry doctors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TO REPLACE THE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SO-CALLED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DOCTORS </a:t>
            </a:r>
            <a:r>
              <a:rPr lang="el-GR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l-GR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 DISEASE AND PEST DIAGNOSIS </a:t>
            </a:r>
            <a:endParaRPr lang="en-GB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11107"/>
            <a:ext cx="9905999" cy="4846893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 algn="just">
              <a:buFont typeface="Wingdings" charset="2"/>
              <a:buChar char="ü"/>
            </a:pP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Just because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Guessing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the cause of a plant disease either from a superficial oral examination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of a specimen  or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through a digital image does not mean professional diagnosis. </a:t>
            </a:r>
            <a:endParaRPr lang="en-US" sz="28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l-GR" sz="2800" b="1" i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However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this is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 regular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practice followed by the great majority of the so-called plant doctors, who are trying to identify pest and diseases through a simple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view,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without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even using technical or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diagnostic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tools …</a:t>
            </a:r>
          </a:p>
          <a:p>
            <a:pPr algn="just">
              <a:buFont typeface="Wingdings" charset="2"/>
              <a:buChar char="ü"/>
            </a:pPr>
            <a:endParaRPr lang="en-US" sz="2800" b="1" i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r>
              <a:rPr lang="en-US" sz="28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Unfortunately scientific inadequacy of unspecialized </a:t>
            </a:r>
            <a:r>
              <a:rPr lang="en-US" sz="2800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scientists 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dealing with plant disease and pest diagnosis, leads to unjustifiable </a:t>
            </a:r>
            <a:r>
              <a:rPr lang="en-US" sz="2800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amateurism</a:t>
            </a:r>
            <a:r>
              <a:rPr lang="en-GB" sz="2800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endParaRPr lang="en-US" sz="2800" b="1" i="1" u="sng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2400" b="1" dirty="0">
              <a:solidFill>
                <a:srgbClr val="434AFD"/>
              </a:solidFill>
            </a:endParaRPr>
          </a:p>
          <a:p>
            <a:pPr algn="just">
              <a:buFont typeface="Wingdings" charset="2"/>
              <a:buChar char="ü"/>
            </a:pPr>
            <a:endParaRPr lang="en-US" sz="2400" b="1" dirty="0">
              <a:solidFill>
                <a:srgbClr val="434AFD"/>
              </a:solidFill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779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2382"/>
            <a:ext cx="9906000" cy="1764982"/>
          </a:xfrm>
          <a:solidFill>
            <a:schemeClr val="accent1">
              <a:lumMod val="20000"/>
              <a:lumOff val="80000"/>
            </a:schemeClr>
          </a:solidFill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600" b="1" i="1" dirty="0" smtClean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/>
            </a:r>
            <a:br>
              <a:rPr lang="en-US" sz="2600" b="1" i="1" dirty="0" smtClean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</a:br>
            <a:r>
              <a:rPr lang="en-US" sz="2600" b="1" i="1" dirty="0" smtClean="0">
                <a:solidFill>
                  <a:srgbClr val="FF0000"/>
                </a:solidFill>
                <a:latin typeface="+mn-lt"/>
                <a:ea typeface="Times New Roman" charset="0"/>
                <a:cs typeface="Times New Roman" charset="0"/>
              </a:rPr>
              <a:t> </a:t>
            </a:r>
            <a:r>
              <a:rPr lang="en-US" sz="31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as we need Medicine </a:t>
            </a:r>
            <a:r>
              <a:rPr lang="en-US" sz="31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humans </a:t>
            </a:r>
            <a:br>
              <a:rPr lang="en-US" sz="31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1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 Veterinary MEDICINE in </a:t>
            </a:r>
            <a:r>
              <a:rPr lang="en-US" sz="31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animals</a:t>
            </a:r>
            <a:br>
              <a:rPr lang="en-US" sz="31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1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WE </a:t>
            </a:r>
            <a:r>
              <a:rPr lang="en-US" sz="31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NEED Phytiatry IN PLANTS</a:t>
            </a:r>
            <a:endParaRPr lang="en-GB" sz="31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02600"/>
            <a:ext cx="9906000" cy="5155400"/>
          </a:xfrm>
          <a:solidFill>
            <a:schemeClr val="bg1">
              <a:lumMod val="95000"/>
            </a:schemeClr>
          </a:solidFill>
          <a:ln>
            <a:solidFill>
              <a:srgbClr val="40C44D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2800" b="1" i="1" dirty="0" smtClean="0">
              <a:solidFill>
                <a:srgbClr val="5846C0"/>
              </a:solidFill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Beyond any doubt modern Agriculture needs </a:t>
            </a:r>
            <a:r>
              <a:rPr lang="en-US" sz="26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</a:t>
            </a:r>
            <a:r>
              <a:rPr lang="en-US" sz="2600" b="1" i="1" dirty="0">
                <a:solidFill>
                  <a:srgbClr val="1FB85A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as a separate </a:t>
            </a:r>
            <a:r>
              <a:rPr lang="en-US" sz="26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University </a:t>
            </a:r>
            <a:r>
              <a:rPr lang="en-US" sz="26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curriculum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to obtain</a:t>
            </a:r>
            <a:r>
              <a:rPr lang="el-GR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sz="2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distinct and attractive </a:t>
            </a:r>
            <a:r>
              <a:rPr lang="en-US" sz="26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profession of </a:t>
            </a:r>
            <a:r>
              <a:rPr lang="en-US" sz="2600" b="1" i="1" u="sng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doctors….. </a:t>
            </a:r>
            <a:endParaRPr lang="en-US" sz="2600" b="1" i="1" u="sng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l-GR" sz="2600" b="1" i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able to work in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the labs </a:t>
            </a:r>
            <a:r>
              <a:rPr lang="en-US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but also in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the fields</a:t>
            </a:r>
            <a:r>
              <a:rPr lang="en-US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, to diagnose the causes of the diseases, identify pests and weeds, </a:t>
            </a:r>
            <a:r>
              <a:rPr lang="en-US" sz="2600" b="1" i="1" u="sng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and when needed  play the  intermediate role between farmers  and plant clinics or research institutes</a:t>
            </a:r>
            <a:r>
              <a:rPr lang="el-GR" sz="2600" b="1" i="1" u="sng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2600" b="1" i="1" u="sng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where 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 samples could be forwarded for more specialized work</a:t>
            </a:r>
            <a:r>
              <a:rPr lang="el-GR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600" b="1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l-GR" sz="2600" b="1" i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6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</a:t>
            </a:r>
            <a:r>
              <a:rPr lang="en-US" sz="26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l-GR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το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transfer </a:t>
            </a:r>
            <a:r>
              <a:rPr lang="en-US" sz="26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to the agricultural practice the </a:t>
            </a:r>
            <a:r>
              <a:rPr lang="en-US" sz="2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new research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data </a:t>
            </a:r>
            <a:r>
              <a:rPr lang="en-US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through </a:t>
            </a:r>
            <a:r>
              <a:rPr lang="en-US" sz="26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 private or state controlled extension </a:t>
            </a:r>
            <a:r>
              <a:rPr lang="en-US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service or through the plant clinics.</a:t>
            </a:r>
            <a:r>
              <a:rPr lang="en-US" sz="2600" b="1" i="1" dirty="0" smtClean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600" b="1" i="1" dirty="0">
              <a:solidFill>
                <a:srgbClr val="5846C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5600" y="229718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360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" y="727605"/>
            <a:ext cx="9905999" cy="136027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THE PROFESSION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sz="3200" b="1" i="1" dirty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 </a:t>
            </a:r>
            <a:r>
              <a:rPr lang="en-US" sz="3200" b="1" i="1" dirty="0" smtClean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DOCTORS </a:t>
            </a:r>
            <a:r>
              <a:rPr lang="en-US" sz="3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 THEIR DUTIES </a:t>
            </a:r>
            <a:endParaRPr lang="en-GB" sz="32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2087880"/>
            <a:ext cx="9905999" cy="4770120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Plant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clinics world-wide run by 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Universities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Research Institutes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or 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Private Companies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can substantially contribute to the scientific 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diagnosis of diseases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pests, </a:t>
            </a:r>
            <a:r>
              <a:rPr lang="en-US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when scientists of different specializations can 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work together and cover </a:t>
            </a:r>
            <a:r>
              <a:rPr lang="en-US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the diversified needs of 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Applied Phytiatry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400" b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 </a:t>
            </a:r>
            <a:endParaRPr lang="en-US" sz="2400" b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However, these Institutions </a:t>
            </a:r>
            <a:r>
              <a:rPr lang="en-US" sz="2400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are unable to cover the 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vast needs </a:t>
            </a:r>
            <a:r>
              <a:rPr lang="en-US" sz="2400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for specialists in the actual sites of practicing 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agriculture, where tens of thousands </a:t>
            </a:r>
            <a:r>
              <a:rPr lang="en-US" sz="2400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complicated plant specimens daily</a:t>
            </a:r>
            <a:r>
              <a:rPr lang="el-GR" sz="24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have to </a:t>
            </a:r>
            <a:r>
              <a:rPr lang="en-US" sz="2400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be checked 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for pest</a:t>
            </a:r>
            <a:r>
              <a:rPr lang="en-US" sz="2400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and diseases world-wide. </a:t>
            </a:r>
            <a:endParaRPr lang="en-US" sz="2400" b="1" u="sng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 </a:t>
            </a:r>
            <a:endParaRPr lang="en-US" sz="24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So, 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practitioners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able to deal with various problems on the spot are really 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lacking,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since this can only be achieved by </a:t>
            </a:r>
            <a:r>
              <a:rPr lang="en-US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University 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educated </a:t>
            </a:r>
            <a:r>
              <a:rPr lang="en-US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 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doctors. </a:t>
            </a:r>
            <a:endParaRPr lang="en-US" sz="2400" b="1" dirty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126425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015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660" y="676408"/>
            <a:ext cx="5920680" cy="4242600"/>
          </a:xfrm>
          <a:prstGeom prst="rect">
            <a:avLst/>
          </a:prstGeom>
        </p:spPr>
      </p:pic>
      <p:pic>
        <p:nvPicPr>
          <p:cNvPr id="9" name="Picture 5" descr="Fytiatri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82711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4919008"/>
            <a:ext cx="9906000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78613" indent="-278613">
              <a:buFont typeface="Wingdings" charset="2"/>
              <a:buChar char="ü"/>
            </a:pP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It is really magic for me to </a:t>
            </a:r>
            <a:r>
              <a:rPr lang="en-GB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be here in 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India, </a:t>
            </a:r>
            <a:r>
              <a:rPr lang="en-GB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one of the most historical 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 beautiful countries </a:t>
            </a:r>
            <a:r>
              <a:rPr lang="en-GB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of the 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world.</a:t>
            </a:r>
          </a:p>
          <a:p>
            <a:endParaRPr lang="en-GB" sz="24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78613" indent="-278613">
              <a:buFont typeface="Wingdings" charset="2"/>
              <a:buChar char="ü"/>
            </a:pPr>
            <a:r>
              <a:rPr lang="en-GB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Special thanks to the organizers for </a:t>
            </a: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inviting me to </a:t>
            </a:r>
            <a:r>
              <a:rPr lang="en-GB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present my </a:t>
            </a: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proposal </a:t>
            </a:r>
            <a:r>
              <a:rPr lang="en-GB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</a:t>
            </a:r>
            <a:r>
              <a:rPr lang="en-GB" sz="2400" b="1" i="1" u="sng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oncerning the  introduction  of the Phytiatry </a:t>
            </a:r>
            <a:r>
              <a:rPr lang="en-GB" sz="2400" b="1" i="1" u="sng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in Universities </a:t>
            </a:r>
            <a:r>
              <a:rPr lang="en-GB" sz="2400" b="1" i="1" u="sng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world-wide.</a:t>
            </a:r>
            <a:endParaRPr lang="en-GB" sz="2400" b="1" u="sng" dirty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0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373"/>
            <a:ext cx="9906000" cy="1293028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GB" sz="3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GB" sz="3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is </a:t>
            </a:r>
            <a:r>
              <a:rPr lang="en-GB" sz="3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this </a:t>
            </a:r>
            <a:r>
              <a:rPr lang="en-GB" sz="3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inadequacy, which</a:t>
            </a:r>
            <a:endParaRPr lang="en-GB" sz="3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486660"/>
            <a:ext cx="9804400" cy="4371340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ü"/>
            </a:pPr>
            <a:r>
              <a:rPr lang="en-GB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destroys </a:t>
            </a: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millions of tonnes of plant products  due to improper diagnosis and incorrect management of abiotic, biotic diseases and pests </a:t>
            </a:r>
          </a:p>
          <a:p>
            <a:pPr>
              <a:buFont typeface="Wingdings" charset="2"/>
              <a:buChar char="ü"/>
            </a:pPr>
            <a:endParaRPr lang="en-GB" sz="24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GB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egrades the quality and reduces expected quantity of world plant products </a:t>
            </a:r>
          </a:p>
          <a:p>
            <a:pPr>
              <a:buFont typeface="Wingdings" charset="2"/>
              <a:buChar char="ü"/>
            </a:pPr>
            <a:endParaRPr lang="en-GB" sz="24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wastes enormous amounts of money to unneeded  pharmaceuticals</a:t>
            </a:r>
          </a:p>
          <a:p>
            <a:pPr>
              <a:buFont typeface="Wingdings" charset="2"/>
              <a:buChar char="ü"/>
            </a:pPr>
            <a:endParaRPr lang="en-GB" sz="24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restricts farmers income </a:t>
            </a:r>
          </a:p>
          <a:p>
            <a:pPr>
              <a:buFont typeface="Wingdings" charset="2"/>
              <a:buChar char="ü"/>
            </a:pPr>
            <a:endParaRPr lang="en-GB" sz="24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pollutes the agricultural environment</a:t>
            </a:r>
            <a:endParaRPr lang="en-GB" sz="2400" b="1" i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126425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38189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27100"/>
            <a:ext cx="9906000" cy="1387477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global effort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sz="3200" b="1" i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Plantwise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developed and led by CABI</a:t>
            </a:r>
            <a:endParaRPr lang="en-GB" sz="3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14578"/>
            <a:ext cx="9906000" cy="454342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I 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do appreciate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the global effort of </a:t>
            </a:r>
            <a:r>
              <a:rPr lang="en-US" sz="2400" b="1" i="1" dirty="0" err="1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Plantwise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developed and led by CABI to increase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food security and improve rural livelihoods by reducing crop losses. </a:t>
            </a:r>
            <a:endParaRPr lang="en-US" sz="2400" b="1" i="1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endParaRPr lang="en-US" sz="2400" b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 real precious initiative</a:t>
            </a:r>
            <a:r>
              <a:rPr lang="en-US" sz="2400" b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for improving people’s lives by providing </a:t>
            </a:r>
            <a:r>
              <a:rPr lang="en-US" sz="2400" b="1" i="1" u="sng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usuful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information on </a:t>
            </a:r>
            <a:r>
              <a:rPr lang="en-US" sz="2400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 </a:t>
            </a:r>
            <a:r>
              <a:rPr lang="en-US" sz="24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health management. </a:t>
            </a:r>
          </a:p>
          <a:p>
            <a:pPr>
              <a:buFont typeface="Wingdings" charset="2"/>
              <a:buChar char="ü"/>
            </a:pPr>
            <a:endParaRPr lang="en-US" sz="2400" b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Independently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of their useful contribution to several countries around the 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globe,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my belief is that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 doctors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must be 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graduates of </a:t>
            </a:r>
            <a:r>
              <a:rPr lang="en-US" sz="2400" b="1" i="1" dirty="0" smtClean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 schools 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not scientists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inadequate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scientific education or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questionable training.</a:t>
            </a:r>
            <a:r>
              <a:rPr lang="en-US" sz="24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GB" sz="24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6430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143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5942"/>
            <a:ext cx="9906000" cy="127444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POSTGRADUATE STUDIES IN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</a:t>
            </a:r>
            <a:r>
              <a:rPr lang="en-US" sz="3200" dirty="0">
                <a:solidFill>
                  <a:srgbClr val="FF0000"/>
                </a:solidFill>
              </a:rPr>
              <a:t/>
            </a:r>
            <a:br>
              <a:rPr lang="en-US" sz="3200" dirty="0">
                <a:solidFill>
                  <a:srgbClr val="FF0000"/>
                </a:solidFill>
              </a:rPr>
            </a:br>
            <a:endParaRPr lang="en-GB" sz="32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1188"/>
            <a:ext cx="9906000" cy="4976812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Universities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of Florida</a:t>
            </a:r>
            <a:r>
              <a:rPr lang="en-US" sz="2800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 Nebraska </a:t>
            </a:r>
          </a:p>
          <a:p>
            <a:pPr marL="0" indent="0">
              <a:buNone/>
            </a:pPr>
            <a:endParaRPr lang="en-US" sz="2800" i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I believe that late Prof. George Agrios’ initiative to introduce the degree of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Doctor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 Medicine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in Florida</a:t>
            </a:r>
            <a:r>
              <a:rPr lang="en-US" sz="2800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or Prof. Vidaver of 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Doctor in Plant Health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in 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Nebraska and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avoid the 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doctor in Plant Protection </a:t>
            </a:r>
            <a:r>
              <a:rPr lang="en-US" sz="2800" b="1" i="1" dirty="0">
                <a:solidFill>
                  <a:srgbClr val="4DB75F"/>
                </a:solidFill>
                <a:latin typeface="Times New Roman" charset="0"/>
                <a:ea typeface="Times New Roman" charset="0"/>
                <a:cs typeface="Times New Roman" charset="0"/>
              </a:rPr>
              <a:t>was a </a:t>
            </a:r>
            <a:r>
              <a:rPr lang="en-US" sz="2800" b="1" i="1" dirty="0" smtClean="0">
                <a:solidFill>
                  <a:srgbClr val="4DB75F"/>
                </a:solidFill>
                <a:latin typeface="Times New Roman" charset="0"/>
                <a:ea typeface="Times New Roman" charset="0"/>
                <a:cs typeface="Times New Roman" charset="0"/>
              </a:rPr>
              <a:t>great step for Phytiatry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>
              <a:buFont typeface="Wingdings" charset="2"/>
              <a:buChar char="ü"/>
            </a:pPr>
            <a:endParaRPr lang="en-US" sz="2800" b="1" i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Please note however, that under their scheme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the  total duration  of undergraduate plus postgraduate studies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is a very  time consuming and thus not attractive procedure.</a:t>
            </a:r>
            <a:endParaRPr lang="en-US" sz="2800" b="1" i="1" dirty="0" smtClean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US" sz="2519" b="1" i="1" dirty="0">
              <a:solidFill>
                <a:srgbClr val="434AFD"/>
              </a:solidFill>
            </a:endParaRPr>
          </a:p>
          <a:p>
            <a:endParaRPr lang="en-GB" dirty="0"/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396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33400"/>
            <a:ext cx="9806940" cy="105058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Other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Universities</a:t>
            </a:r>
            <a:endParaRPr lang="en-GB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90701"/>
            <a:ext cx="9906000" cy="50673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Other  Universities </a:t>
            </a:r>
            <a:r>
              <a:rPr lang="en-US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around the globe </a:t>
            </a:r>
            <a:r>
              <a:rPr lang="en-US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also adopted the programs  of  </a:t>
            </a:r>
            <a:r>
              <a:rPr lang="en-US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University </a:t>
            </a:r>
            <a:r>
              <a:rPr lang="en-US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Florida</a:t>
            </a: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to offer Post graduate  degree 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Plant Medicine</a:t>
            </a:r>
            <a:r>
              <a:rPr lang="en-US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Japan, </a:t>
            </a:r>
            <a:r>
              <a:rPr lang="en-US" b="1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Hosei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University</a:t>
            </a:r>
            <a:endParaRPr lang="en-US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South Korea, </a:t>
            </a:r>
            <a:r>
              <a:rPr lang="en-US" b="1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Chungbuk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National </a:t>
            </a:r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University</a:t>
            </a:r>
            <a:endParaRPr lang="en-US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Taiwan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National </a:t>
            </a:r>
            <a:r>
              <a:rPr lang="en-US" b="1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Chiayi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University</a:t>
            </a:r>
            <a:r>
              <a:rPr lang="en-US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</a:t>
            </a:r>
            <a:r>
              <a:rPr lang="en-US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National </a:t>
            </a:r>
            <a:r>
              <a:rPr lang="en-US" b="1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Pingtung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University of Science and </a:t>
            </a:r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Technology</a:t>
            </a:r>
            <a:endParaRPr lang="en-US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b="1" i="1" u="sng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Or in </a:t>
            </a:r>
            <a:r>
              <a:rPr lang="en-US" b="1" i="1" u="sng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European Union </a:t>
            </a:r>
            <a:r>
              <a:rPr lang="en-US" b="1" i="1" u="sng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operate their </a:t>
            </a:r>
            <a:r>
              <a:rPr lang="en-US" b="1" i="1" u="sng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own programs </a:t>
            </a:r>
            <a:endParaRPr lang="en-US" u="sng" dirty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Italy master’s degree in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Medicina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delle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i="1" dirty="0" err="1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piante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the Universities of Bari, Firenze and Bologna  </a:t>
            </a:r>
            <a:endParaRPr lang="en-US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Tempus Project in 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Plant Medicine  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among several EU and Balkan countries (Italy, Greece, Bulgaria Serbia, Croatia, FYROM, Kosovo)</a:t>
            </a:r>
            <a:endParaRPr lang="en-US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University of Thessaly Greece, </a:t>
            </a:r>
            <a:r>
              <a:rPr lang="en-US" b="1" i="1" dirty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and Environment</a:t>
            </a:r>
            <a:endParaRPr lang="en-GB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54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42916"/>
            <a:ext cx="9906000" cy="105058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GB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But is it enough?</a:t>
            </a:r>
            <a:endParaRPr lang="en-GB" sz="3200" b="1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93501"/>
            <a:ext cx="9906000" cy="4764499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According to my long standing experience, M.Sc. or Ph.D.  degrees  in Plant Protection programs are generally inadequate to meet specific qualifications for the </a:t>
            </a:r>
            <a:r>
              <a:rPr lang="en-US" sz="28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profession of Phytiatry doctors 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since these graduates are very specialized thus, unable to become 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practitioners Phytiatry doctors.</a:t>
            </a:r>
          </a:p>
          <a:p>
            <a:pPr marL="0" indent="0">
              <a:buNone/>
            </a:pPr>
            <a:endParaRPr lang="en-US" sz="2800" b="1" i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Moreover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, the numbers of those students following doctorate programs in </a:t>
            </a:r>
            <a:r>
              <a:rPr lang="en-US" sz="2800" b="1" i="1" dirty="0">
                <a:solidFill>
                  <a:srgbClr val="40C44D"/>
                </a:solidFill>
                <a:latin typeface="Times New Roman" charset="0"/>
                <a:ea typeface="Times New Roman" charset="0"/>
                <a:cs typeface="Times New Roman" charset="0"/>
              </a:rPr>
              <a:t>Plant Medicine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(Universities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of Florida, Nebraska or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M.Sc. elsewhere)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is exceptionally small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to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work as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practitioners,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so they cover very specific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jobs.</a:t>
            </a:r>
            <a:endParaRPr lang="en-GB" sz="28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586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0654"/>
            <a:ext cx="9906000" cy="766614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THAT’S WHY we have got the CURRENT INTERNATIONAL </a:t>
            </a:r>
            <a:r>
              <a:rPr lang="en-US" sz="20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ALERT BY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AMERICAN </a:t>
            </a:r>
            <a:r>
              <a:rPr lang="en-US" sz="20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PHYTOPATHOLOGICAL SOCIETY (APS) </a:t>
            </a:r>
            <a:br>
              <a:rPr lang="en-US" sz="20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0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 BRITISH SOCIETY FOR PLANT PATHOLOGY (BSPP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en-GB" sz="20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76563"/>
            <a:ext cx="9906000" cy="5181437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just">
              <a:buFont typeface="Wingdings" charset="2"/>
              <a:buChar char="ü"/>
            </a:pP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Alarming reaction by British Society for Plant Pathology stating </a:t>
            </a:r>
            <a:r>
              <a:rPr lang="en-US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that Britain's 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ability to combat new diseases </a:t>
            </a:r>
            <a:r>
              <a:rPr lang="en-US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is threatening due to the 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loss of skills and expertise in plant pathology</a:t>
            </a:r>
            <a:r>
              <a:rPr lang="en-US" sz="2400" b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400" b="1" dirty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American Phytopathological Society </a:t>
            </a:r>
            <a:r>
              <a:rPr lang="en-US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produced 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loaded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YouTube 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videos to emphasize the emerging need for plant </a:t>
            </a:r>
            <a:r>
              <a:rPr lang="en-US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doctors.</a:t>
            </a:r>
            <a:endParaRPr lang="en-US" sz="2400" b="1" i="1" dirty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hey rather consider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as plant doctors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the plant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pathologists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only</a:t>
            </a:r>
            <a:r>
              <a:rPr lang="en-US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 !!!!!!!</a:t>
            </a:r>
          </a:p>
          <a:p>
            <a:pPr algn="just">
              <a:buFont typeface="Wingdings" charset="2"/>
              <a:buChar char="ü"/>
            </a:pPr>
            <a:endParaRPr lang="en-US" sz="2400" b="1" i="1" dirty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US" sz="2400" b="1" i="1" dirty="0" smtClean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US" sz="2400" b="1" i="1" dirty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US" sz="2400" b="1" i="1" dirty="0" smtClean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US" sz="2400" b="1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I do stress however, that we need </a:t>
            </a:r>
            <a:r>
              <a:rPr lang="en-US" sz="2800" b="1" i="1" u="sng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……….</a:t>
            </a:r>
            <a:endParaRPr lang="en-US" sz="2800" b="1" u="sng" dirty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GB" sz="1950" b="1" dirty="0"/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5600" y="6096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4076700"/>
            <a:ext cx="6480120" cy="23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4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2436"/>
            <a:ext cx="9817100" cy="918632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UNDERGRADUATE </a:t>
            </a:r>
            <a:r>
              <a:rPr lang="en-US" sz="3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STUDIES IN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</a:t>
            </a:r>
            <a:endParaRPr lang="en-GB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43100"/>
            <a:ext cx="9906000" cy="49149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What </a:t>
            </a:r>
            <a:r>
              <a:rPr lang="en-US" sz="26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is the current situation</a:t>
            </a:r>
            <a:r>
              <a:rPr lang="en-US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</a:p>
          <a:p>
            <a:pPr marL="0" indent="0">
              <a:buNone/>
            </a:pPr>
            <a:endParaRPr lang="en-US" sz="26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Today </a:t>
            </a:r>
            <a:r>
              <a:rPr lang="en-US" sz="26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there is </a:t>
            </a:r>
            <a:r>
              <a:rPr lang="en-US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an obvious  </a:t>
            </a:r>
            <a:r>
              <a:rPr lang="en-US" sz="26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scientific gap in </a:t>
            </a:r>
            <a:r>
              <a:rPr lang="en-US" sz="26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sciences at an undergraduate </a:t>
            </a:r>
            <a:r>
              <a:rPr lang="en-US" sz="26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level world-wide.</a:t>
            </a:r>
          </a:p>
          <a:p>
            <a:pPr marL="0" indent="0">
              <a:buNone/>
            </a:pPr>
            <a:endParaRPr lang="en-US" sz="26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6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Regardless of the enormous differences </a:t>
            </a:r>
            <a:r>
              <a:rPr lang="en-US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in crop cultivations </a:t>
            </a:r>
            <a:r>
              <a:rPr lang="en-US" sz="26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agricultural systems existing around the world (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e.g. </a:t>
            </a:r>
            <a:r>
              <a:rPr lang="en-GB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Monoculture Versus </a:t>
            </a:r>
            <a:r>
              <a:rPr lang="en-GB" sz="2600" b="1" i="1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Multiculture</a:t>
            </a:r>
            <a:r>
              <a:rPr lang="en-GB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r>
              <a:rPr lang="en-US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the principles and the problems are similar everywhere</a:t>
            </a:r>
            <a:r>
              <a:rPr lang="en-US" sz="2600" b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>
              <a:buFont typeface="Wingdings" charset="2"/>
              <a:buChar char="ü"/>
            </a:pPr>
            <a:endParaRPr lang="en-US" sz="2600" b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6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So, the </a:t>
            </a:r>
            <a:r>
              <a:rPr lang="en-US" sz="2600" b="1" i="1" dirty="0" smtClean="0">
                <a:solidFill>
                  <a:srgbClr val="4DB75F"/>
                </a:solidFill>
                <a:latin typeface="Times New Roman" charset="0"/>
                <a:ea typeface="Times New Roman" charset="0"/>
                <a:cs typeface="Times New Roman" charset="0"/>
              </a:rPr>
              <a:t>profession of Phytiatry </a:t>
            </a:r>
            <a:r>
              <a:rPr lang="en-US" sz="2600" b="1" i="1" dirty="0">
                <a:solidFill>
                  <a:srgbClr val="4DB75F"/>
                </a:solidFill>
                <a:latin typeface="Times New Roman" charset="0"/>
                <a:ea typeface="Times New Roman" charset="0"/>
                <a:cs typeface="Times New Roman" charset="0"/>
              </a:rPr>
              <a:t>doctors </a:t>
            </a:r>
            <a:r>
              <a:rPr lang="en-US" sz="26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is a </a:t>
            </a:r>
            <a:r>
              <a:rPr lang="en-US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necessity at a universal level</a:t>
            </a:r>
            <a:r>
              <a:rPr lang="en-US" sz="26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600" b="1" i="1" dirty="0" smtClean="0">
              <a:solidFill>
                <a:srgbClr val="434AFD"/>
              </a:solidFill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97200" y="34668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5932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68" y="2103108"/>
            <a:ext cx="9819323" cy="4290347"/>
          </a:xfrm>
        </p:spPr>
        <p:txBody>
          <a:bodyPr>
            <a:noAutofit/>
          </a:bodyPr>
          <a:lstStyle/>
          <a:p>
            <a:pPr algn="ctr"/>
            <a:r>
              <a:rPr lang="en-US" sz="32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Over </a:t>
            </a:r>
            <a:r>
              <a:rPr lang="en-US" sz="32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40 different scientific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courses </a:t>
            </a:r>
            <a:br>
              <a:rPr lang="en-US" sz="32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with laboratory and field  practice and training </a:t>
            </a:r>
            <a:r>
              <a:rPr lang="en-US" sz="3200" b="1" i="1" dirty="0" smtClean="0">
                <a:solidFill>
                  <a:srgbClr val="4DB75F"/>
                </a:solidFill>
                <a:latin typeface="Times New Roman" charset="0"/>
                <a:ea typeface="Times New Roman" charset="0"/>
                <a:cs typeface="Times New Roman" charset="0"/>
              </a:rPr>
              <a:t>could </a:t>
            </a:r>
            <a:r>
              <a:rPr lang="en-US" sz="32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be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PROPOSED in  the interdisciplinary SCIENCE of </a:t>
            </a:r>
            <a:r>
              <a:rPr lang="en-US" sz="32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</a:t>
            </a:r>
            <a:r>
              <a:rPr lang="en-US" sz="32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32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b="1" i="1" u="sng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3200" b="1" i="1" u="sng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b="1" i="1" u="sng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within </a:t>
            </a:r>
            <a:r>
              <a:rPr lang="en-US" sz="3200" b="1" i="1" u="sng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 five years’ </a:t>
            </a:r>
            <a:r>
              <a:rPr lang="en-US" sz="3200" b="1" i="1" u="sng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curriculum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br>
              <a:rPr lang="en-US" sz="32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2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AS STANDS FOR VETERINARY MEDICINE </a:t>
            </a:r>
            <a:endParaRPr lang="en-GB" sz="3200" b="1" i="1" u="sng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195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" y="710595"/>
            <a:ext cx="9862658" cy="1077218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SCIENTIFIC COURSES IN </a:t>
            </a:r>
            <a:r>
              <a:rPr lang="en-US" sz="3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PHYTIATRY</a:t>
            </a:r>
          </a:p>
          <a:p>
            <a:pPr algn="ctr"/>
            <a:endParaRPr lang="en-GB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2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9573"/>
            <a:ext cx="9906000" cy="64651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A. Phytiatric </a:t>
            </a:r>
            <a:r>
              <a:rPr lang="en-US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sciences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106086"/>
            <a:ext cx="9906000" cy="5751914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Phytopathological Mycology, Plant Bacteriology, Plant Virology, </a:t>
            </a:r>
          </a:p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Molecular Plant Pathology, </a:t>
            </a:r>
          </a:p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 disease Epidemiology, </a:t>
            </a:r>
          </a:p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Agricultural Entomology, Agricultural Zoology, </a:t>
            </a:r>
          </a:p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Nematology, </a:t>
            </a:r>
          </a:p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Weed Science, </a:t>
            </a:r>
          </a:p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Phytopharmacy</a:t>
            </a:r>
            <a:r>
              <a:rPr lang="en-US" sz="20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 Pesticide application </a:t>
            </a:r>
            <a:r>
              <a:rPr lang="en-US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 </a:t>
            </a:r>
          </a:p>
          <a:p>
            <a:pPr>
              <a:buFont typeface="Wingdings" charset="2"/>
              <a:buChar char="ü"/>
            </a:pPr>
            <a:r>
              <a:rPr lang="en-US" sz="20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 Breeding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for plant disease and pest resistance, </a:t>
            </a:r>
          </a:p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Biological management of plant </a:t>
            </a:r>
            <a:r>
              <a:rPr lang="en-US" sz="20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diseases and </a:t>
            </a: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pests</a:t>
            </a:r>
            <a:endParaRPr lang="en-GB" sz="20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Principles of plant disease and Pest Diagnosis, </a:t>
            </a:r>
          </a:p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 Protection Strategies, Identification of new diseases, pests and weeds,</a:t>
            </a:r>
          </a:p>
          <a:p>
            <a:pPr>
              <a:buFont typeface="Wingdings" charset="2"/>
              <a:buChar char="ü"/>
            </a:pPr>
            <a:r>
              <a:rPr lang="en-US" sz="20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 Physiology and Biochemistry, Molecular Biology, </a:t>
            </a:r>
          </a:p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Disease and Pest Monitoring, </a:t>
            </a:r>
            <a:r>
              <a:rPr lang="en-US" sz="2000" b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  </a:t>
            </a:r>
          </a:p>
          <a:p>
            <a:pPr>
              <a:buFont typeface="Wingdings" charset="2"/>
              <a:buChar char="ü"/>
            </a:pPr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Biotechnology, Ecotoxicology, Environmental Protection, </a:t>
            </a:r>
          </a:p>
        </p:txBody>
      </p:sp>
      <p:pic>
        <p:nvPicPr>
          <p:cNvPr id="5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79342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0400"/>
            <a:ext cx="9906000" cy="105058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b="1" i="1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B. AGRONOMIC SCIENCES</a:t>
            </a:r>
            <a:endParaRPr lang="en-GB" cap="none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60985"/>
            <a:ext cx="9906000" cy="5097015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sz="2400" b="1" i="1" dirty="0" smtClean="0">
              <a:solidFill>
                <a:srgbClr val="434AFD"/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Basic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knowledge of general and specific 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Pomology,</a:t>
            </a:r>
          </a:p>
          <a:p>
            <a:pPr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Viticulture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, Horticulture, Floriculture, General and Special 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Agriculture,</a:t>
            </a:r>
          </a:p>
          <a:p>
            <a:pPr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Forestry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400" b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 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Farming systems. </a:t>
            </a:r>
            <a:endParaRPr lang="en-US" sz="24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Soil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Science, </a:t>
            </a:r>
            <a:endParaRPr lang="en-US" sz="24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Soil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management and Fertilizers, Multiplication of plant breeding, </a:t>
            </a:r>
            <a:endParaRPr lang="en-US" sz="24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Ecology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and landscape architecture</a:t>
            </a:r>
            <a:r>
              <a:rPr lang="en-US" sz="2400" b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 </a:t>
            </a:r>
            <a:endParaRPr lang="en-US" sz="24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Communication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and information, </a:t>
            </a:r>
            <a:endParaRPr lang="en-US" sz="24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Socio-economic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impact of applied plant medicine, </a:t>
            </a:r>
            <a:endParaRPr lang="en-US" sz="24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Quality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production, Consumer protection, </a:t>
            </a:r>
            <a:endParaRPr lang="en-US" sz="24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Production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Systems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</a:p>
          <a:p>
            <a:pPr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Stored-Product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Protection, </a:t>
            </a:r>
            <a:endParaRPr lang="en-US" sz="24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Harvest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Processing, </a:t>
            </a:r>
            <a:endParaRPr lang="en-US" sz="24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etc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endParaRPr lang="en-GB" sz="2400" b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538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600" y="355200"/>
            <a:ext cx="2897208" cy="285875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27050"/>
            <a:ext cx="9906000" cy="354205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buFont typeface="Wingdings" charset="2"/>
              <a:buChar char="ü"/>
            </a:pPr>
            <a:r>
              <a:rPr lang="en-GB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Medicine in humans and Veterinary medicine in animals </a:t>
            </a:r>
            <a:r>
              <a:rPr lang="en-GB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are based on extensive</a:t>
            </a:r>
            <a:r>
              <a:rPr lang="en-GB" sz="2400" b="1" i="1" dirty="0">
                <a:solidFill>
                  <a:srgbClr val="5846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University education </a:t>
            </a:r>
            <a:r>
              <a:rPr lang="en-GB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are practiced following specializations to secure efficient </a:t>
            </a:r>
            <a:r>
              <a:rPr lang="en-GB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and qualitative </a:t>
            </a: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application.</a:t>
            </a:r>
            <a:endParaRPr lang="el-GR" sz="24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GB" sz="2400" b="1" i="1" dirty="0">
              <a:solidFill>
                <a:srgbClr val="5846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r>
              <a:rPr lang="en-GB" sz="24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GB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owever, Phytiatry (Plant Medicine), </a:t>
            </a:r>
          </a:p>
          <a:p>
            <a:pPr algn="just">
              <a:buFont typeface="Wingdings" charset="2"/>
              <a:buChar char="ü"/>
            </a:pPr>
            <a:r>
              <a:rPr lang="en-GB" sz="2400" b="1" i="1" u="sng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so significant for food security</a:t>
            </a:r>
            <a:r>
              <a:rPr lang="el-GR" sz="2400" b="1" i="1" u="sng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400" b="1" i="1" u="sng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for </a:t>
            </a:r>
            <a:r>
              <a:rPr lang="en-GB" sz="2400" b="1" i="1" u="sng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preventing enormous income losses in world agriculture</a:t>
            </a:r>
            <a:r>
              <a:rPr lang="en-US" sz="2400" b="1" i="1" u="sng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and</a:t>
            </a:r>
            <a:r>
              <a:rPr lang="en-GB" sz="2400" b="1" i="1" u="sng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400" b="1" i="1" u="sng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so important </a:t>
            </a:r>
            <a:r>
              <a:rPr lang="en-US" sz="2400" b="1" i="1" u="sng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for</a:t>
            </a:r>
            <a:r>
              <a:rPr lang="en-GB" sz="2400" b="1" i="1" u="sng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 elevating </a:t>
            </a:r>
            <a:r>
              <a:rPr lang="en-GB" sz="2400" b="1" i="1" u="sng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sz="2400" b="1" i="1" u="sng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status </a:t>
            </a:r>
            <a:r>
              <a:rPr lang="en-GB" sz="2400" b="1" i="1" u="sng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of plant health services </a:t>
            </a:r>
            <a:r>
              <a:rPr lang="en-GB" sz="2400" b="1" i="1" u="sng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internationally, </a:t>
            </a:r>
            <a:r>
              <a:rPr lang="en-GB" sz="24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has not yet been introduced in Universities and recognised as a distinct curriculum. </a:t>
            </a: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877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0400"/>
            <a:ext cx="9906000" cy="105058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Supporting ARGUMENTS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3391"/>
            <a:ext cx="9906000" cy="497460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existing scientific societies using the terms </a:t>
            </a:r>
            <a:r>
              <a:rPr lang="en-GB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Phytomedicine, </a:t>
            </a:r>
            <a:r>
              <a:rPr lang="en-GB" sz="2800" b="1" i="1" dirty="0" err="1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Medicina</a:t>
            </a:r>
            <a:r>
              <a:rPr lang="en-GB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800" b="1" i="1" dirty="0" err="1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delle</a:t>
            </a:r>
            <a:r>
              <a:rPr lang="en-GB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800" b="1" i="1" dirty="0" err="1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piante</a:t>
            </a:r>
            <a:r>
              <a:rPr lang="en-GB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, Plant medicine, Phytiatry or Plant Health</a:t>
            </a:r>
            <a:r>
              <a:rPr lang="en-US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apparently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also 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reflect </a:t>
            </a:r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their focusing 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on a </a:t>
            </a:r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necessary science 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and an </a:t>
            </a:r>
            <a:r>
              <a:rPr lang="en-GB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attractive</a:t>
            </a:r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name for a 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distinct and recognised profession.</a:t>
            </a:r>
            <a:endParaRPr lang="en-GB" sz="2800" b="1" i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endParaRPr lang="en-US" sz="2800" b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But </a:t>
            </a:r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also highlight the role of </a:t>
            </a:r>
            <a:r>
              <a:rPr lang="en-GB" sz="28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</a:t>
            </a:r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in modern agriculture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>
              <a:buFont typeface="Wingdings" charset="2"/>
              <a:buChar char="ü"/>
            </a:pPr>
            <a:endParaRPr lang="en-US" sz="2800" b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Several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strong arguments could be put forward in support of the introduction of </a:t>
            </a:r>
            <a:r>
              <a:rPr lang="en-US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in Universities as a distinct multidisciplinary </a:t>
            </a:r>
            <a:r>
              <a:rPr lang="en-US" sz="28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science.</a:t>
            </a:r>
            <a:r>
              <a:rPr lang="en-US" sz="2800" b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GB" sz="2800" b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2771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06" y="428250"/>
            <a:ext cx="9900493" cy="148498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 algn="l">
              <a:lnSpc>
                <a:spcPct val="100000"/>
              </a:lnSpc>
            </a:pPr>
            <a:r>
              <a:rPr lang="en-US" sz="2400" b="1" i="1" cap="none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400" b="1" i="1" cap="none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400" b="1" i="1" cap="none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400" b="1" i="1" cap="none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1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r>
              <a:rPr lang="en-US" sz="2400" b="1" i="1" cap="none" dirty="0">
                <a:solidFill>
                  <a:srgbClr val="40C44D"/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2400" b="1" i="1" cap="none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are</a:t>
            </a:r>
            <a:r>
              <a:rPr lang="en-US" sz="2400" b="1" i="1" cap="none" dirty="0">
                <a:solidFill>
                  <a:srgbClr val="40C44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i="1" cap="none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needed for </a:t>
            </a:r>
            <a:r>
              <a:rPr lang="en-US" sz="2400" b="1" i="1" cap="none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diagnosis of plant </a:t>
            </a:r>
            <a:r>
              <a:rPr lang="en-US" sz="2400" b="1" i="1" cap="none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diseases and pests </a:t>
            </a:r>
            <a:r>
              <a:rPr lang="en-US" sz="2400" b="1" i="1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to fulfill the requirements of modern, accurate and timely identification  </a:t>
            </a:r>
            <a:r>
              <a:rPr lang="en-GB" sz="2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GB" sz="24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400" b="1" i="1" cap="none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GB" sz="2400" b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ΑΜΥΓΔΑΛΙ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19216" y="3473491"/>
            <a:ext cx="5361083" cy="338451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07" y="2643818"/>
            <a:ext cx="990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i="1" dirty="0" smtClean="0">
                <a:solidFill>
                  <a:srgbClr val="0000FF"/>
                </a:solidFill>
                <a:cs typeface="Times New Roman" charset="0"/>
              </a:rPr>
              <a:t> </a:t>
            </a:r>
            <a:r>
              <a:rPr lang="en-GB" sz="2000" b="1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Verticillium, Armillaria, Rosellinia, </a:t>
            </a:r>
            <a:r>
              <a:rPr lang="en-GB" sz="20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Capnodis </a:t>
            </a:r>
            <a:r>
              <a:rPr lang="en-GB" sz="2000" b="1" i="1" dirty="0" err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teenebrionis</a:t>
            </a:r>
            <a:r>
              <a:rPr lang="en-GB" sz="20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or </a:t>
            </a:r>
            <a:r>
              <a:rPr lang="en-GB" sz="20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Phytophthora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sp.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06" y="1967371"/>
            <a:ext cx="9216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Almond Orchard</a:t>
            </a:r>
            <a:endParaRPr lang="en-GB" sz="24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4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7725"/>
            <a:ext cx="9905999" cy="1050585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400" b="1" i="1" cap="none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Recognition of cases with similar, thus confusing and </a:t>
            </a:r>
            <a:r>
              <a:rPr lang="en-US" sz="2400" b="1" i="1" cap="none" dirty="0" err="1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missleading</a:t>
            </a:r>
            <a:r>
              <a:rPr lang="en-US" sz="2400" b="1" i="1" cap="none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symptomatology</a:t>
            </a:r>
            <a:endParaRPr lang="en-GB" sz="2400" b="1" cap="none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" y="1357253"/>
            <a:ext cx="9905999" cy="128025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2. 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</a:t>
            </a:r>
            <a:r>
              <a:rPr lang="en-US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doctors 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to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overcome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problems related to similarities in symptom expression and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distinguish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the complicated field and orchard cases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of plant 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disease and pest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recognition.</a:t>
            </a:r>
            <a:endParaRPr lang="en-GB" sz="24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1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HELLAS 2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5" b="8195"/>
          <a:stretch>
            <a:fillRect/>
          </a:stretch>
        </p:blipFill>
        <p:spPr>
          <a:xfrm>
            <a:off x="2273300" y="3714970"/>
            <a:ext cx="5715000" cy="31430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3" y="2990290"/>
            <a:ext cx="9905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Fusarium </a:t>
            </a:r>
            <a:r>
              <a:rPr lang="en-GB" sz="2000" b="1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oxysporum f. sp. </a:t>
            </a:r>
            <a:r>
              <a:rPr lang="en-GB" sz="2000" b="1" i="1" dirty="0" err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melonis</a:t>
            </a:r>
            <a:r>
              <a:rPr lang="en-US" sz="20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sz="2000" b="1" i="1" dirty="0" err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Monosporascus</a:t>
            </a:r>
            <a:r>
              <a:rPr lang="en-GB" sz="20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GB" sz="2000" b="1" i="1" dirty="0" err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cannonballus</a:t>
            </a:r>
            <a:r>
              <a:rPr lang="en-GB" sz="2000" b="1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GB" sz="20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000" b="1" i="1" dirty="0" err="1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Olpidium</a:t>
            </a:r>
            <a:r>
              <a:rPr lang="en-GB" sz="2000" b="1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000" b="1" i="1" dirty="0" err="1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bornovanus</a:t>
            </a:r>
            <a:r>
              <a:rPr lang="en-GB" sz="2000" b="1" i="1" dirty="0" smtClean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sz="20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</a:t>
            </a:r>
            <a:r>
              <a:rPr lang="en-GB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 Verticillium </a:t>
            </a:r>
            <a:r>
              <a:rPr lang="en-GB" sz="20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dahliae </a:t>
            </a:r>
            <a:r>
              <a:rPr lang="el-GR" sz="2000" b="1" i="1" dirty="0">
                <a:solidFill>
                  <a:srgbClr val="0000FF"/>
                </a:solidFill>
                <a:latin typeface="Times New Roman" charset="0"/>
                <a:ea typeface="Times New Roman" charset="0"/>
                <a:cs typeface="Times New Roman" charset="0"/>
              </a:rPr>
              <a:t>?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166" y="2599002"/>
            <a:ext cx="95956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Melon Field </a:t>
            </a:r>
            <a:endParaRPr lang="en-GB" sz="2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67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77362"/>
            <a:ext cx="9906000" cy="105058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lvl="0" algn="ctr"/>
            <a:r>
              <a:rPr lang="en-US" sz="27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3. </a:t>
            </a:r>
            <a:r>
              <a:rPr lang="en-US" sz="2700" b="1" i="1" cap="none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2700" b="1" i="1" cap="none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able to </a:t>
            </a:r>
            <a:r>
              <a:rPr lang="en-US" sz="2700" b="1" i="1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diagnose plant and pest diseases and provide recommendations </a:t>
            </a:r>
            <a:r>
              <a:rPr lang="en-US" sz="2700" b="1" i="1" cap="none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for their management</a:t>
            </a:r>
            <a:r>
              <a:rPr lang="en-US" sz="1950" b="1" cap="none" dirty="0" smtClean="0">
                <a:solidFill>
                  <a:srgbClr val="FF0000"/>
                </a:solidFill>
              </a:rPr>
              <a:t/>
            </a:r>
            <a:br>
              <a:rPr lang="en-US" sz="1950" b="1" cap="none" dirty="0" smtClean="0">
                <a:solidFill>
                  <a:srgbClr val="FF0000"/>
                </a:solidFill>
              </a:rPr>
            </a:br>
            <a:endParaRPr lang="en-GB" sz="2400" b="1" cap="none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-17538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476" y="1218154"/>
            <a:ext cx="5698928" cy="548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02" y="710400"/>
            <a:ext cx="9884898" cy="12450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lvl="0" algn="ctr"/>
            <a:r>
              <a:rPr lang="en-GB" sz="2400" b="1" i="1" cap="none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4. </a:t>
            </a:r>
            <a:r>
              <a:rPr lang="en-US" sz="2400" b="1" i="1" cap="none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to </a:t>
            </a:r>
            <a:r>
              <a:rPr lang="en-US" sz="2400" b="1" i="1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be in vigilance for quarantine pests and pathogens so to </a:t>
            </a:r>
            <a:r>
              <a:rPr lang="en-GB" sz="2400" b="1" i="1" cap="none" dirty="0" smtClean="0">
                <a:solidFill>
                  <a:srgbClr val="0000FF"/>
                </a:solidFill>
                <a:latin typeface="Times New Roman" charset="0"/>
              </a:rPr>
              <a:t>prevent </a:t>
            </a:r>
            <a:r>
              <a:rPr lang="en-US" sz="2400" b="1" i="1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their entrance and dispersal in regions, countries or continents,</a:t>
            </a:r>
            <a:br>
              <a:rPr lang="en-US" sz="2400" b="1" i="1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400" b="1" i="1" u="sng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2400" b="1" i="1" u="sng" cap="none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spot </a:t>
            </a:r>
            <a:r>
              <a:rPr lang="en-US" sz="2400" b="1" i="1" u="sng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outbreaks or re-emerging </a:t>
            </a:r>
            <a:r>
              <a:rPr lang="en-US" sz="2400" b="1" i="1" u="sng" cap="none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 diseases </a:t>
            </a:r>
            <a:r>
              <a:rPr lang="en-US" sz="2400" b="1" i="1" u="sng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  </a:t>
            </a:r>
            <a:r>
              <a:rPr lang="en-US" sz="2400" b="1" i="1" u="sng" cap="none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pests </a:t>
            </a:r>
            <a:r>
              <a:rPr lang="en-US" sz="2400" b="1" i="1" u="sng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GB" sz="2275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5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945" y="1955463"/>
            <a:ext cx="7865068" cy="490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4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77887"/>
            <a:ext cx="9785445" cy="936625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GB" sz="3600" b="1" i="1" dirty="0">
                <a:solidFill>
                  <a:srgbClr val="FF0000"/>
                </a:solidFill>
                <a:latin typeface="Times New Roman"/>
                <a:cs typeface="Times New Roman"/>
              </a:rPr>
              <a:t>Examples of International threats</a:t>
            </a:r>
            <a:r>
              <a:rPr lang="en-GB" sz="2800" b="1" i="1" dirty="0">
                <a:solidFill>
                  <a:schemeClr val="hlink"/>
                </a:solidFill>
                <a:latin typeface="Nueva Std" charset="0"/>
              </a:rPr>
              <a:t/>
            </a:r>
            <a:br>
              <a:rPr lang="en-GB" sz="2800" b="1" i="1" dirty="0">
                <a:solidFill>
                  <a:schemeClr val="hlink"/>
                </a:solidFill>
                <a:latin typeface="Nueva Std" charset="0"/>
              </a:rPr>
            </a:br>
            <a:endParaRPr lang="en-GB" sz="2800" b="1" i="1" dirty="0">
              <a:latin typeface="Nueva Std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4715" y="2268603"/>
            <a:ext cx="9680183" cy="4327461"/>
          </a:xfrm>
        </p:spPr>
        <p:txBody>
          <a:bodyPr/>
          <a:lstStyle/>
          <a:p>
            <a:pPr eaLnBrk="1" hangingPunct="1">
              <a:buFont typeface="Wingdings" charset="0"/>
              <a:buNone/>
              <a:defRPr/>
            </a:pPr>
            <a:r>
              <a:rPr lang="en-GB" sz="2400" b="1" i="1" dirty="0">
                <a:latin typeface="Nueva Std" charset="0"/>
              </a:rPr>
              <a:t>1</a:t>
            </a:r>
            <a:r>
              <a:rPr lang="en-GB" sz="2400" b="1" i="1" dirty="0">
                <a:solidFill>
                  <a:srgbClr val="434AFD"/>
                </a:solidFill>
                <a:latin typeface="Nueva Std" charset="0"/>
              </a:rPr>
              <a:t>. </a:t>
            </a:r>
            <a:r>
              <a:rPr lang="en-GB" sz="2400" b="1" i="1" dirty="0">
                <a:solidFill>
                  <a:srgbClr val="434AFD"/>
                </a:solidFill>
                <a:latin typeface="Times New Roman"/>
                <a:cs typeface="Times New Roman"/>
                <a:hlinkClick r:id="rId3"/>
              </a:rPr>
              <a:t>Karnal (Partial) Bunt </a:t>
            </a:r>
            <a:r>
              <a:rPr lang="el-GR" sz="2400" b="1" i="1" dirty="0">
                <a:solidFill>
                  <a:srgbClr val="434AFD"/>
                </a:solidFill>
                <a:latin typeface="Times New Roman"/>
                <a:cs typeface="Times New Roman"/>
                <a:hlinkClick r:id="rId3"/>
              </a:rPr>
              <a:t/>
            </a:r>
            <a:br>
              <a:rPr lang="el-GR" sz="2400" b="1" i="1" dirty="0">
                <a:solidFill>
                  <a:srgbClr val="434AFD"/>
                </a:solidFill>
                <a:latin typeface="Times New Roman"/>
                <a:cs typeface="Times New Roman"/>
                <a:hlinkClick r:id="rId3"/>
              </a:rPr>
            </a:br>
            <a:r>
              <a:rPr lang="en-GB" sz="2400" b="1" i="1" dirty="0">
                <a:solidFill>
                  <a:srgbClr val="434AFD"/>
                </a:solidFill>
                <a:latin typeface="Times New Roman"/>
                <a:cs typeface="Times New Roman"/>
                <a:hlinkClick r:id="rId3"/>
              </a:rPr>
              <a:t>Tilletia indica</a:t>
            </a:r>
            <a:r>
              <a:rPr lang="el-GR" sz="2400" b="1" i="1" dirty="0">
                <a:solidFill>
                  <a:srgbClr val="434AFD"/>
                </a:solidFill>
                <a:latin typeface="Times New Roman"/>
                <a:cs typeface="Times New Roman"/>
              </a:rPr>
              <a:t> </a:t>
            </a:r>
            <a:endParaRPr lang="en-GB" sz="2400" b="1" i="1" dirty="0">
              <a:solidFill>
                <a:srgbClr val="434AFD"/>
              </a:solidFill>
              <a:latin typeface="Times New Roman"/>
              <a:cs typeface="Times New Roman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GB" sz="2400" b="1" i="1" dirty="0">
              <a:solidFill>
                <a:srgbClr val="FF0000"/>
              </a:solidFill>
              <a:latin typeface="Nueva Std" charset="0"/>
            </a:endParaRPr>
          </a:p>
          <a:p>
            <a:pPr eaLnBrk="1" hangingPunct="1">
              <a:buFont typeface="Wingdings" charset="0"/>
              <a:buNone/>
              <a:defRPr/>
            </a:pPr>
            <a:r>
              <a:rPr lang="en-GB" sz="2400" b="1" dirty="0">
                <a:solidFill>
                  <a:srgbClr val="FF0000"/>
                </a:solidFill>
                <a:latin typeface="Nueva Std" charset="0"/>
              </a:rPr>
              <a:t>2. </a:t>
            </a:r>
            <a:r>
              <a:rPr lang="en-GB" sz="2400" b="1" dirty="0">
                <a:solidFill>
                  <a:srgbClr val="FF0000"/>
                </a:solidFill>
                <a:latin typeface="Times New Roman"/>
                <a:cs typeface="Times New Roman"/>
                <a:hlinkClick r:id="rId4"/>
              </a:rPr>
              <a:t>Ug99 the  emerging virulent stem rust race</a:t>
            </a:r>
            <a:r>
              <a:rPr lang="el-GR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of </a:t>
            </a:r>
          </a:p>
          <a:p>
            <a:pPr eaLnBrk="1" hangingPunct="1">
              <a:buFont typeface="Wingdings" charset="0"/>
              <a:buNone/>
              <a:defRPr/>
            </a:pPr>
            <a:r>
              <a:rPr lang="el-GR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Puccinia graminis </a:t>
            </a:r>
            <a:r>
              <a:rPr lang="el-GR" sz="2400" b="1" dirty="0">
                <a:solidFill>
                  <a:srgbClr val="FF0000"/>
                </a:solidFill>
                <a:latin typeface="Times New Roman"/>
                <a:cs typeface="Times New Roman"/>
              </a:rPr>
              <a:t>f.sp.</a:t>
            </a:r>
            <a:r>
              <a:rPr lang="el-GR" sz="2400" b="1" i="1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2400" b="1" i="1" u="sng" dirty="0">
                <a:solidFill>
                  <a:srgbClr val="FF0000"/>
                </a:solidFill>
                <a:latin typeface="Times New Roman"/>
                <a:cs typeface="Times New Roman"/>
              </a:rPr>
              <a:t>t</a:t>
            </a:r>
            <a:r>
              <a:rPr lang="el-GR" sz="2400" b="1" i="1" u="sng" dirty="0">
                <a:solidFill>
                  <a:srgbClr val="FF0000"/>
                </a:solidFill>
                <a:latin typeface="Times New Roman"/>
                <a:cs typeface="Times New Roman"/>
              </a:rPr>
              <a:t>ritici</a:t>
            </a:r>
            <a:endParaRPr lang="en-GB" sz="2400" b="1" i="1" u="sng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eaLnBrk="1" hangingPunct="1">
              <a:buFont typeface="Wingdings" charset="0"/>
              <a:buNone/>
              <a:defRPr/>
            </a:pPr>
            <a:endParaRPr lang="en-GB" sz="2800" b="1" i="1" u="sng" dirty="0">
              <a:solidFill>
                <a:schemeClr val="hlink"/>
              </a:solidFill>
              <a:latin typeface="Nueva Std" charset="0"/>
            </a:endParaRPr>
          </a:p>
        </p:txBody>
      </p:sp>
      <p:pic>
        <p:nvPicPr>
          <p:cNvPr id="12902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4" y="1582010"/>
            <a:ext cx="2328033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91" y="1613761"/>
            <a:ext cx="2425229" cy="157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2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4292600"/>
            <a:ext cx="151288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950" y="4292601"/>
            <a:ext cx="18605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Fytiatri_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0397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7165"/>
            <a:ext cx="9905999" cy="143986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GB" sz="2800" b="1" i="1" dirty="0">
                <a:solidFill>
                  <a:srgbClr val="FF0000"/>
                </a:solidFill>
                <a:latin typeface="Times New Roman"/>
                <a:cs typeface="Times New Roman"/>
              </a:rPr>
              <a:t>Citrus greening</a:t>
            </a:r>
            <a:br>
              <a:rPr lang="en-GB" sz="2800" b="1" i="1" dirty="0">
                <a:solidFill>
                  <a:srgbClr val="FF0000"/>
                </a:solidFill>
                <a:latin typeface="Times New Roman"/>
                <a:cs typeface="Times New Roman"/>
              </a:rPr>
            </a:br>
            <a:r>
              <a:rPr lang="en-GB" sz="2800" b="1" i="1" cap="none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Liberibacter</a:t>
            </a:r>
            <a:r>
              <a:rPr lang="en-GB" sz="2800" b="1" i="1" cap="none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2800" b="1" i="1" cap="none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asiaticus</a:t>
            </a:r>
            <a:r>
              <a:rPr lang="el-GR" sz="2800" b="1" i="1" cap="none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2800" b="1" i="1" cap="none" dirty="0" smtClean="0">
                <a:solidFill>
                  <a:srgbClr val="FF0000"/>
                </a:solidFill>
                <a:latin typeface="Times New Roman"/>
                <a:cs typeface="Times New Roman"/>
              </a:rPr>
              <a:t>/</a:t>
            </a:r>
            <a:r>
              <a:rPr lang="el-GR" sz="2800" b="1" i="1" cap="none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GB" sz="2800" b="1" i="1" cap="none" dirty="0" smtClean="0">
                <a:solidFill>
                  <a:srgbClr val="FF0000"/>
                </a:solidFill>
                <a:latin typeface="Times New Roman"/>
                <a:cs typeface="Times New Roman"/>
              </a:rPr>
              <a:t>Asian citrus </a:t>
            </a:r>
            <a:r>
              <a:rPr lang="en-GB" sz="2800" b="1" i="1" cap="none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psyllid</a:t>
            </a:r>
            <a:endParaRPr lang="en-GB" sz="2800" b="1" i="1" cap="none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60419" name="Picture 3" descr="LIBEASP__0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32277" y="1754193"/>
            <a:ext cx="5521324" cy="5053533"/>
          </a:xfrm>
        </p:spPr>
      </p:pic>
      <p:pic>
        <p:nvPicPr>
          <p:cNvPr id="60420" name="Picture 4" descr="LIBEASP_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6569"/>
            <a:ext cx="3851277" cy="5015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Picture 5" descr="Fytiatri_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20240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52875"/>
            <a:ext cx="9771797" cy="10080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2800" b="1" i="1" dirty="0" err="1" smtClean="0">
                <a:solidFill>
                  <a:srgbClr val="0000FF"/>
                </a:solidFill>
                <a:latin typeface="Times New Roman" charset="0"/>
              </a:rPr>
              <a:t>Candidatus</a:t>
            </a:r>
            <a:r>
              <a:rPr lang="en-GB" sz="2800" b="1" i="1" dirty="0" smtClean="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en-GB" sz="2800" b="1" i="1" dirty="0" err="1">
                <a:solidFill>
                  <a:srgbClr val="0000FF"/>
                </a:solidFill>
                <a:latin typeface="Times New Roman" charset="0"/>
              </a:rPr>
              <a:t>Liberibacter</a:t>
            </a:r>
            <a:r>
              <a:rPr lang="en-GB" sz="2800" b="1" i="1" dirty="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en-GB" sz="2800" b="1" i="1" dirty="0" err="1" smtClean="0">
                <a:solidFill>
                  <a:srgbClr val="0000FF"/>
                </a:solidFill>
                <a:latin typeface="Times New Roman" charset="0"/>
              </a:rPr>
              <a:t>psyllaurous</a:t>
            </a:r>
            <a:r>
              <a:rPr lang="en-GB" sz="2800" b="1" i="1" dirty="0" smtClean="0">
                <a:solidFill>
                  <a:srgbClr val="0000FF"/>
                </a:solidFill>
                <a:latin typeface="Times New Roman" charset="0"/>
              </a:rPr>
              <a:t> </a:t>
            </a:r>
            <a:r>
              <a:rPr lang="en-GB" sz="2800" b="1" i="1" u="sng" cap="none" dirty="0" smtClean="0">
                <a:solidFill>
                  <a:srgbClr val="434AFD"/>
                </a:solidFill>
                <a:latin typeface="Times New Roman" charset="0"/>
                <a:hlinkClick r:id="rId3"/>
              </a:rPr>
              <a:t> </a:t>
            </a:r>
            <a:r>
              <a:rPr lang="en-GB" sz="2800" b="1" i="1" u="sng" dirty="0">
                <a:solidFill>
                  <a:srgbClr val="FF0000"/>
                </a:solidFill>
                <a:latin typeface="Times New Roman" charset="0"/>
                <a:hlinkClick r:id="rId3"/>
              </a:rPr>
              <a:t/>
            </a:r>
            <a:br>
              <a:rPr lang="en-GB" sz="2800" b="1" i="1" u="sng" dirty="0">
                <a:solidFill>
                  <a:srgbClr val="FF0000"/>
                </a:solidFill>
                <a:latin typeface="Times New Roman" charset="0"/>
                <a:hlinkClick r:id="rId3"/>
              </a:rPr>
            </a:br>
            <a:endParaRPr lang="en-GB" sz="2800" b="1" i="1" dirty="0">
              <a:solidFill>
                <a:srgbClr val="FF0000"/>
              </a:solidFill>
              <a:latin typeface="Times New Roman" charset="0"/>
            </a:endParaRP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9183" y="1860938"/>
            <a:ext cx="9796817" cy="1030839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charset="2"/>
              <a:buChar char="ü"/>
              <a:defRPr/>
            </a:pPr>
            <a:r>
              <a:rPr lang="en-GB" sz="2400" b="1" i="1" dirty="0" smtClean="0">
                <a:solidFill>
                  <a:srgbClr val="0000FF"/>
                </a:solidFill>
                <a:latin typeface="Times New Roman" charset="0"/>
              </a:rPr>
              <a:t>A bacterial </a:t>
            </a:r>
            <a:r>
              <a:rPr lang="en-GB" sz="2400" b="1" i="1" dirty="0">
                <a:solidFill>
                  <a:srgbClr val="0000FF"/>
                </a:solidFill>
                <a:latin typeface="Times New Roman" charset="0"/>
              </a:rPr>
              <a:t>species </a:t>
            </a:r>
            <a:r>
              <a:rPr lang="en-GB" sz="2400" b="1" i="1" dirty="0" smtClean="0">
                <a:solidFill>
                  <a:srgbClr val="0000FF"/>
                </a:solidFill>
                <a:latin typeface="Times New Roman" charset="0"/>
              </a:rPr>
              <a:t>been </a:t>
            </a:r>
            <a:r>
              <a:rPr lang="en-GB" sz="2400" b="1" i="1" dirty="0">
                <a:solidFill>
                  <a:srgbClr val="0000FF"/>
                </a:solidFill>
                <a:latin typeface="Times New Roman" charset="0"/>
              </a:rPr>
              <a:t>found in association with serious diseases of tomatoes, potatoes </a:t>
            </a:r>
          </a:p>
          <a:p>
            <a:pPr eaLnBrk="1" hangingPunct="1">
              <a:lnSpc>
                <a:spcPct val="90000"/>
              </a:lnSpc>
              <a:defRPr/>
            </a:pPr>
            <a:endParaRPr lang="en-GB" sz="2800" dirty="0">
              <a:latin typeface="Tahoma" charset="0"/>
            </a:endParaRPr>
          </a:p>
        </p:txBody>
      </p:sp>
      <p:pic>
        <p:nvPicPr>
          <p:cNvPr id="13312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83" y="3859356"/>
            <a:ext cx="2843213" cy="286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113" y="3859356"/>
            <a:ext cx="2842684" cy="2862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70" y="3859356"/>
            <a:ext cx="3613218" cy="2862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Picture 5" descr="Fytiatri_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161087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74176"/>
            <a:ext cx="9906000" cy="139607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5. 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to suggest suitable pest management,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to</a:t>
            </a:r>
            <a:r>
              <a:rPr lang="en-GB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introduce disease and pest forecasting/risk assessment models, to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contribute </a:t>
            </a:r>
            <a:r>
              <a:rPr lang="en-GB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to best pesticide selection 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and application for securing effectiveness and food safety</a:t>
            </a:r>
            <a:r>
              <a:rPr lang="en-GB" sz="2800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800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GB" sz="2400" dirty="0"/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599" y="32282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0246"/>
            <a:ext cx="5035437" cy="34569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3990308"/>
            <a:ext cx="5867399" cy="28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4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7904"/>
            <a:ext cx="9906000" cy="104328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6. 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to deal with </a:t>
            </a:r>
            <a:r>
              <a:rPr lang="en-GB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complicated and so costly </a:t>
            </a:r>
            <a:r>
              <a:rPr lang="en-GB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problems of postharvest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</a:t>
            </a:r>
            <a:r>
              <a:rPr lang="en-GB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so common in modern agriculture</a:t>
            </a:r>
            <a:endParaRPr lang="en-US" sz="2600" b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609" y="2511850"/>
            <a:ext cx="4680255" cy="3855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43541" y="3204886"/>
            <a:ext cx="3855494" cy="24694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04601" y="2625793"/>
            <a:ext cx="4836810" cy="362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4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35755"/>
            <a:ext cx="9906000" cy="1928504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algn="just">
              <a:buFont typeface="Wingdings" charset="2"/>
              <a:buChar char="ü"/>
            </a:pPr>
            <a:r>
              <a:rPr lang="en-GB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Instead</a:t>
            </a:r>
            <a:r>
              <a:rPr lang="en-GB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agronomists, horticulturists, biologists, microbiologists, botanists, 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chemists, postgraduates </a:t>
            </a:r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in plant protection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,</a:t>
            </a:r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or even not University educated individuals, trained to work in plant clinics and </a:t>
            </a:r>
            <a:r>
              <a:rPr lang="en-GB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called plant doctors 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deal </a:t>
            </a:r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with 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GB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application of Phytiatry  </a:t>
            </a:r>
            <a:r>
              <a:rPr lang="en-GB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globally. </a:t>
            </a:r>
            <a:endParaRPr lang="en-GB" sz="2800" b="1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GB" sz="2275" b="1" i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0" indent="0" algn="just">
              <a:buNone/>
            </a:pPr>
            <a:endParaRPr lang="en-GB" sz="2275" b="1" i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0" indent="0" algn="just">
              <a:buNone/>
            </a:pPr>
            <a:endParaRPr lang="en-GB" sz="2275" b="1" i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GB" sz="2600" b="1" i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GB" sz="2600" b="1" i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GB" sz="2600" b="1" i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GB" sz="2600" b="1" i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GB" sz="2600" b="1" i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GB" sz="2600" b="1" i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endParaRPr lang="en-GB" sz="2600" b="1" i="1" dirty="0">
              <a:solidFill>
                <a:srgbClr val="FF0000"/>
              </a:solidFill>
              <a:ea typeface="Times New Roman" charset="0"/>
              <a:cs typeface="Times New Roman" charset="0"/>
            </a:endParaRPr>
          </a:p>
          <a:p>
            <a:endParaRPr lang="en-GB" sz="2438" b="1" i="1" dirty="0">
              <a:solidFill>
                <a:srgbClr val="5846C0"/>
              </a:solidFill>
              <a:ea typeface="Times New Roman" charset="0"/>
              <a:cs typeface="Times New Roman" charset="0"/>
            </a:endParaRP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733" y="2564259"/>
            <a:ext cx="3256667" cy="4293741"/>
          </a:xfrm>
          <a:prstGeom prst="rect">
            <a:avLst/>
          </a:prstGeom>
        </p:spPr>
      </p:pic>
      <p:pic>
        <p:nvPicPr>
          <p:cNvPr id="6" name="Picture 5" descr="Fytiatri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495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2403"/>
            <a:ext cx="9906000" cy="1647149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7. Phytiatry doctors 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to deal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with the impact of </a:t>
            </a:r>
            <a:r>
              <a:rPr lang="en-GB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mycotoxins on food safety, food quality and world trade and suggest measures 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for management of mycotoxigenic fungi. </a:t>
            </a:r>
            <a:endParaRPr lang="en-US" sz="2800" b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6" name="Picture 5" descr="PHOTO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8" y="3013839"/>
            <a:ext cx="2434635" cy="384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SCN12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069" y="3019425"/>
            <a:ext cx="2878931" cy="383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SC_38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53" y="3019425"/>
            <a:ext cx="4492665" cy="3838575"/>
          </a:xfrm>
          <a:prstGeom prst="rect">
            <a:avLst/>
          </a:prstGeom>
        </p:spPr>
      </p:pic>
      <p:pic>
        <p:nvPicPr>
          <p:cNvPr id="9" name="Picture 5" descr="Fytiatri_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31276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2792"/>
            <a:ext cx="9906000" cy="100346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en-US" sz="2800" b="1" i="1" cap="none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8. Phytiatry doctors  </a:t>
            </a:r>
            <a:r>
              <a:rPr lang="en-US" sz="2800" b="1" i="1" cap="none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to consult farmers how  to </a:t>
            </a:r>
            <a:r>
              <a:rPr lang="en-GB" sz="2800" b="1" i="1" cap="none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select and effective apply </a:t>
            </a:r>
            <a:r>
              <a:rPr lang="en-GB" sz="2800" b="1" i="1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800" b="1" i="1" u="sng" cap="none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biopesticides</a:t>
            </a:r>
            <a:r>
              <a:rPr lang="en-GB" sz="2800" b="1" i="1" u="sng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or </a:t>
            </a:r>
            <a:r>
              <a:rPr lang="en-GB" sz="2800" b="1" i="1" u="sng" cap="none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biofertilizers</a:t>
            </a:r>
            <a:endParaRPr lang="en-GB" sz="2800" cap="none" dirty="0">
              <a:solidFill>
                <a:srgbClr val="434AFD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1915160"/>
            <a:ext cx="7518400" cy="4886210"/>
          </a:xfrm>
        </p:spPr>
      </p:pic>
      <p:pic>
        <p:nvPicPr>
          <p:cNvPr id="5" name="Picture 5" descr="Fytiatri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5224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17656"/>
            <a:ext cx="9915172" cy="143504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9. Phytiatry doctors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able to provide appropriate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and update </a:t>
            </a:r>
            <a:r>
              <a:rPr lang="en-GB" sz="28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 nutrition instructions, 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to secure best plant growth related to crop health.  </a:t>
            </a:r>
            <a:endParaRPr lang="en-GB" sz="2800" dirty="0">
              <a:solidFill>
                <a:srgbClr val="434AFD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8" name="Picture 7" descr="DSC_144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2781966"/>
            <a:ext cx="2501023" cy="3736095"/>
          </a:xfrm>
          <a:prstGeom prst="rect">
            <a:avLst/>
          </a:prstGeom>
        </p:spPr>
      </p:pic>
      <p:pic>
        <p:nvPicPr>
          <p:cNvPr id="9" name="Picture 8" descr="DSC_144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573" y="2781966"/>
            <a:ext cx="2631026" cy="3736095"/>
          </a:xfrm>
          <a:prstGeom prst="rect">
            <a:avLst/>
          </a:prstGeom>
        </p:spPr>
      </p:pic>
      <p:pic>
        <p:nvPicPr>
          <p:cNvPr id="10" name="Picture 9" descr="DSC_11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99" y="2768724"/>
            <a:ext cx="2501023" cy="3736096"/>
          </a:xfrm>
          <a:prstGeom prst="rect">
            <a:avLst/>
          </a:prstGeom>
        </p:spPr>
      </p:pic>
      <p:pic>
        <p:nvPicPr>
          <p:cNvPr id="11" name="Picture 10" descr="DSC_145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149" y="2762104"/>
            <a:ext cx="2501023" cy="3736095"/>
          </a:xfrm>
          <a:prstGeom prst="rect">
            <a:avLst/>
          </a:prstGeom>
        </p:spPr>
      </p:pic>
      <p:pic>
        <p:nvPicPr>
          <p:cNvPr id="7" name="Picture 5" descr="Fytiatri_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139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5032"/>
            <a:ext cx="9884665" cy="115859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10. Phytiatry doctors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to guide the farmers in producing </a:t>
            </a:r>
            <a:r>
              <a:rPr lang="en-US" sz="28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quality products both for human consumption and animal feed</a:t>
            </a:r>
            <a:r>
              <a:rPr lang="en-US" sz="2800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800" u="sng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3625"/>
            <a:ext cx="3255036" cy="4860136"/>
          </a:xfrm>
          <a:prstGeom prst="rect">
            <a:avLst/>
          </a:prstGeom>
        </p:spPr>
      </p:pic>
      <p:pic>
        <p:nvPicPr>
          <p:cNvPr id="14" name="Picture 13" descr="2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036" y="1940051"/>
            <a:ext cx="6629629" cy="4917949"/>
          </a:xfrm>
          <a:prstGeom prst="rect">
            <a:avLst/>
          </a:prstGeom>
        </p:spPr>
      </p:pic>
      <p:pic>
        <p:nvPicPr>
          <p:cNvPr id="9" name="Picture 5" descr="Fytiatri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2092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68697"/>
            <a:ext cx="9975030" cy="116920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11. </a:t>
            </a:r>
            <a:r>
              <a:rPr lang="en-US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to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contribute in protecting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agricultural environment </a:t>
            </a: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and instruct farmers to take care of their farms, the agricultural environment and their personal health</a:t>
            </a:r>
            <a:endParaRPr lang="en-GB" sz="2400" b="1" dirty="0">
              <a:solidFill>
                <a:srgbClr val="3C4ED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45133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6794" y="3280144"/>
            <a:ext cx="4296235" cy="3222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6291"/>
            <a:ext cx="7107297" cy="47405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530" y="4782993"/>
            <a:ext cx="2883720" cy="2202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530" y="1837899"/>
            <a:ext cx="5905500" cy="260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32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54872"/>
            <a:ext cx="9906000" cy="152162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en-US" sz="28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12. </a:t>
            </a:r>
            <a:r>
              <a:rPr lang="en-US" sz="2800" b="1" i="1" cap="none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2800" b="1" i="1" cap="none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to </a:t>
            </a:r>
            <a:r>
              <a:rPr lang="en-US" sz="2800" b="1" i="1" cap="none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deal with the forthcoming problems </a:t>
            </a:r>
            <a:r>
              <a:rPr lang="en-US" sz="2800" b="1" i="1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of climate change</a:t>
            </a:r>
            <a:r>
              <a:rPr lang="en-US" sz="2800" b="1" i="1" cap="none" dirty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cap="none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as related to plant diseases and pests </a:t>
            </a:r>
            <a:endParaRPr lang="en-GB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251200"/>
            <a:ext cx="9906000" cy="23749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Climate Change and Phytiatry - Knowledge and Gaps </a:t>
            </a:r>
            <a:endParaRPr lang="en-US" sz="28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Andreas </a:t>
            </a:r>
            <a:r>
              <a:rPr lang="en-US" b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Fischlin</a:t>
            </a:r>
            <a:r>
              <a:rPr lang="en-US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ETH Zurich - Coordinating Lead Author chapter «Ecosystems» of Assessment Report Four of the IPCC </a:t>
            </a: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9915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idx="1"/>
          </p:nvPr>
        </p:nvSpPr>
        <p:spPr>
          <a:xfrm>
            <a:off x="0" y="1089660"/>
            <a:ext cx="9804400" cy="106934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13. </a:t>
            </a:r>
            <a:r>
              <a:rPr lang="en-US" sz="2800" b="1" i="1" cap="none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2800" b="1" i="1" cap="none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to </a:t>
            </a:r>
            <a:r>
              <a:rPr lang="en-US" sz="2800" b="1" i="1" cap="none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deal with the organic farming problems related to the </a:t>
            </a:r>
            <a:r>
              <a:rPr lang="en-US" sz="28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biological </a:t>
            </a:r>
            <a:r>
              <a:rPr lang="en-US" sz="2800" b="1" i="1" dirty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management </a:t>
            </a:r>
            <a:r>
              <a:rPr lang="en-US" sz="28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sz="2800" b="1" i="1" cap="none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plant diseases and pests</a:t>
            </a:r>
            <a:endParaRPr lang="en-GB" sz="2800" dirty="0"/>
          </a:p>
        </p:txBody>
      </p:sp>
      <p:pic>
        <p:nvPicPr>
          <p:cNvPr id="3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77821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3400"/>
            <a:ext cx="9906000" cy="152707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14. 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28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to contribute in reducing </a:t>
            </a:r>
            <a:r>
              <a:rPr lang="en-GB" sz="28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unjustifiable expenses or </a:t>
            </a:r>
            <a:r>
              <a:rPr lang="en-US" sz="28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high costs in crop production, </a:t>
            </a:r>
            <a:r>
              <a:rPr lang="en-GB" sz="28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through accurate diagnosis, best selection of measures, appropriate timing in application </a:t>
            </a:r>
            <a:r>
              <a:rPr lang="en-GB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 so on… </a:t>
            </a:r>
            <a:endParaRPr lang="en-US" sz="28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864" y="2237471"/>
            <a:ext cx="8221582" cy="462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61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27417"/>
            <a:ext cx="9884898" cy="744357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1</a:t>
            </a:r>
            <a:r>
              <a:rPr lang="en-US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. Phytiatry </a:t>
            </a:r>
            <a:r>
              <a:rPr lang="en-US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doctors </a:t>
            </a:r>
            <a:r>
              <a:rPr lang="en-US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able </a:t>
            </a:r>
            <a:r>
              <a:rPr lang="en-US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to work as </a:t>
            </a:r>
            <a:r>
              <a:rPr lang="en-US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research </a:t>
            </a:r>
            <a:r>
              <a:rPr lang="en-US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specialists </a:t>
            </a:r>
            <a:r>
              <a:rPr lang="en-US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for </a:t>
            </a:r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Research Institutes after obtaining a M.SC. or even Ph.D. </a:t>
            </a:r>
            <a:endParaRPr lang="en-US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449" y="2571774"/>
            <a:ext cx="6426200" cy="428622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843914"/>
            <a:ext cx="9884898" cy="89255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THE PROFESSION </a:t>
            </a:r>
          </a:p>
          <a:p>
            <a:pPr algn="ctr"/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Professional diagnosticians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with a distinct </a:t>
            </a:r>
            <a:r>
              <a:rPr lang="en-GB" sz="24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5 years </a:t>
            </a:r>
            <a:r>
              <a:rPr lang="en-GB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course Phytiatry degree</a:t>
            </a:r>
            <a:endParaRPr lang="en-GB" sz="2400" b="1" i="1" dirty="0" smtClean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541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SC_0906_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588" y="1588301"/>
            <a:ext cx="3687298" cy="495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563" name="Picture 3" descr="DSC_0905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1" y="1549306"/>
            <a:ext cx="3825605" cy="4933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6564" name="Picture 4" descr="Red Weev_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1" y="1605603"/>
            <a:ext cx="1028612" cy="154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0" y="724531"/>
            <a:ext cx="990600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2. </a:t>
            </a:r>
            <a:r>
              <a:rPr lang="en-US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</a:t>
            </a:r>
            <a:r>
              <a:rPr lang="en-US" sz="24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doctors, 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leaders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in plant clinics 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on common or even rare or incoming diseases and pests in their region</a:t>
            </a:r>
            <a:r>
              <a:rPr lang="en-GB" sz="2400" b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8122" y="1588301"/>
            <a:ext cx="1376776" cy="941735"/>
          </a:xfrm>
          <a:prstGeom prst="rect">
            <a:avLst/>
          </a:prstGeom>
        </p:spPr>
      </p:pic>
      <p:pic>
        <p:nvPicPr>
          <p:cNvPr id="9" name="Picture 5" descr="Fytiatri_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6443450"/>
            <a:ext cx="97324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b="1" i="1" dirty="0" err="1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Rhynchophorus</a:t>
            </a:r>
            <a:r>
              <a:rPr lang="en-GB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GB" b="1" i="1" dirty="0" err="1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ferrugineus</a:t>
            </a:r>
            <a:r>
              <a:rPr lang="en-GB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or the current </a:t>
            </a:r>
            <a:r>
              <a:rPr lang="en-US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palm </a:t>
            </a:r>
            <a:r>
              <a:rPr lang="en-GB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pest menace</a:t>
            </a:r>
            <a:r>
              <a:rPr lang="el-GR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b="1" i="1" dirty="0" err="1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Paysandisia</a:t>
            </a:r>
            <a:r>
              <a:rPr lang="en-GB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archon</a:t>
            </a:r>
          </a:p>
        </p:txBody>
      </p:sp>
    </p:spTree>
    <p:extLst>
      <p:ext uri="{BB962C8B-B14F-4D97-AF65-F5344CB8AC3E}">
        <p14:creationId xmlns:p14="http://schemas.microsoft.com/office/powerpoint/2010/main" val="1095430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0400"/>
            <a:ext cx="9906000" cy="18034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But we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are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all well aware that there is no  scientific profession, which can be based on unrelated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University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studies. </a:t>
            </a:r>
            <a:endParaRPr lang="en-US" sz="2800" b="1" i="1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imilarly </a:t>
            </a:r>
            <a:r>
              <a:rPr lang="en-GB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real </a:t>
            </a:r>
            <a:r>
              <a:rPr lang="en-US" sz="2800" b="1" i="1" dirty="0" smtClean="0">
                <a:solidFill>
                  <a:schemeClr val="accent5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can not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be originated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from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sciences not  focused entirely on 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</a:t>
            </a:r>
            <a:r>
              <a:rPr lang="el-GR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en-US" sz="2800" b="1" i="1" dirty="0" smtClean="0">
                <a:solidFill>
                  <a:schemeClr val="accent6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GB" sz="2800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134" y="2527026"/>
            <a:ext cx="2882066" cy="4330974"/>
          </a:xfrm>
          <a:prstGeom prst="rect">
            <a:avLst/>
          </a:prstGeom>
        </p:spPr>
      </p:pic>
      <p:pic>
        <p:nvPicPr>
          <p:cNvPr id="5" name="Picture 5" descr="Fytiatri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7720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39906"/>
            <a:ext cx="9906000" cy="91694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lvl="0" indent="0">
              <a:buNone/>
            </a:pP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3. </a:t>
            </a:r>
            <a:r>
              <a:rPr lang="en-US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to work as </a:t>
            </a:r>
            <a:r>
              <a:rPr lang="en-US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diagnosticians</a:t>
            </a: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in 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first </a:t>
            </a:r>
            <a:r>
              <a:rPr lang="en-GB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aid plant 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clinics </a:t>
            </a: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or 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field and orchard inspections</a:t>
            </a:r>
            <a:endParaRPr lang="en-US" sz="24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617" y="1842629"/>
            <a:ext cx="6687160" cy="501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7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32" y="1030345"/>
            <a:ext cx="9861068" cy="84925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4. </a:t>
            </a:r>
            <a:r>
              <a:rPr lang="en-US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to work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for  </a:t>
            </a:r>
            <a:r>
              <a:rPr lang="en-US" sz="2400" b="1" i="1" dirty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plant diseases and pest </a:t>
            </a: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problems in  </a:t>
            </a:r>
            <a:endParaRPr lang="en-US" sz="2400" b="1" dirty="0">
              <a:solidFill>
                <a:srgbClr val="3C4EDC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lvl="0" indent="0">
              <a:buNone/>
            </a:pP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gardening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 landscape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architecture </a:t>
            </a:r>
            <a:endParaRPr lang="en-US" sz="24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864" y="1879600"/>
            <a:ext cx="6375400" cy="478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98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6044"/>
            <a:ext cx="9906000" cy="1491062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5. </a:t>
            </a:r>
            <a:r>
              <a:rPr lang="en-US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to work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for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large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municipalities </a:t>
            </a: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and advice on management </a:t>
            </a:r>
            <a:r>
              <a:rPr lang="en-US" sz="2400" b="1" i="1" dirty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diseases </a:t>
            </a:r>
            <a:r>
              <a:rPr lang="en-US" sz="2400" b="1" i="1" dirty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and pests affecting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turf, flower beds, shrubs and trees in city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parks,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and along streets</a:t>
            </a:r>
            <a:r>
              <a:rPr lang="en-US" sz="2400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  <a:endParaRPr lang="en-US" sz="24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2751"/>
            <a:ext cx="5207000" cy="3905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2952750"/>
            <a:ext cx="5207000" cy="390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01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918"/>
            <a:ext cx="9906000" cy="109188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6. </a:t>
            </a:r>
            <a:r>
              <a:rPr lang="en-US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to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have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employment opportunities for many different, challenging and well-paying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jobs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6211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_029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790" y="2179802"/>
            <a:ext cx="6988419" cy="46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3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87756"/>
            <a:ext cx="9906001" cy="86582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7. </a:t>
            </a:r>
            <a:r>
              <a:rPr lang="en-US" sz="2400" b="1" i="1" dirty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 </a:t>
            </a:r>
            <a:r>
              <a:rPr lang="en-US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Phytiatry doctors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to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work</a:t>
            </a: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 as </a:t>
            </a:r>
            <a:r>
              <a:rPr lang="en-US" sz="2400" b="1" i="1" dirty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representatives </a:t>
            </a: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pharmaceutical</a:t>
            </a: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i="1" dirty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industries </a:t>
            </a: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or </a:t>
            </a:r>
            <a:r>
              <a:rPr lang="en-US" sz="2400" b="1" i="1" dirty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consultants </a:t>
            </a: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of various 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biopesticide</a:t>
            </a:r>
            <a:r>
              <a:rPr lang="en-US" sz="24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 companies</a:t>
            </a:r>
            <a:endParaRPr lang="en-US" sz="2400" b="1" dirty="0">
              <a:solidFill>
                <a:srgbClr val="3C4EDC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1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34" y="1953577"/>
            <a:ext cx="6844653" cy="484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8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981076"/>
            <a:ext cx="9769793" cy="784224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en-GB" sz="3100" b="1" i="1" dirty="0" smtClean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8. </a:t>
            </a:r>
            <a:r>
              <a:rPr lang="en-US" sz="31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31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to work as </a:t>
            </a:r>
            <a:r>
              <a:rPr lang="en-GB" sz="31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</a:t>
            </a:r>
            <a:r>
              <a:rPr lang="en-US" sz="31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ant pest consultants </a:t>
            </a:r>
            <a:r>
              <a:rPr lang="en-US" sz="3100" b="1" i="1" dirty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or inspectors working as practitioners </a:t>
            </a:r>
            <a:r>
              <a:rPr lang="en-US" sz="31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for private sector or local </a:t>
            </a:r>
            <a:r>
              <a:rPr lang="en-US" sz="31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governments</a:t>
            </a:r>
          </a:p>
          <a:p>
            <a:pPr marL="0" lvl="0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46" y="1917700"/>
            <a:ext cx="6141100" cy="460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3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38860"/>
            <a:ext cx="9884898" cy="485140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2400" b="1" i="1" dirty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9. </a:t>
            </a:r>
            <a:r>
              <a:rPr lang="en-US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to work as </a:t>
            </a:r>
            <a:r>
              <a:rPr lang="en-US" sz="2400" b="1" i="1" dirty="0">
                <a:solidFill>
                  <a:srgbClr val="3C4EDC"/>
                </a:solidFill>
                <a:latin typeface="Times New Roman" charset="0"/>
                <a:ea typeface="Times New Roman" charset="0"/>
                <a:cs typeface="Times New Roman" charset="0"/>
              </a:rPr>
              <a:t>small business owners </a:t>
            </a:r>
            <a:endParaRPr lang="en-US" sz="2400" b="1" dirty="0">
              <a:solidFill>
                <a:srgbClr val="3C4EDC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524000"/>
            <a:ext cx="5311851" cy="5135788"/>
          </a:xfrm>
          <a:prstGeom prst="rect">
            <a:avLst/>
          </a:prstGeom>
        </p:spPr>
      </p:pic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211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0400"/>
            <a:ext cx="9884898" cy="128217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8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10.</a:t>
            </a:r>
            <a:r>
              <a:rPr lang="en-US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Phytiatry doctors </a:t>
            </a:r>
            <a:r>
              <a:rPr lang="en-US" sz="28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even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to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work as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crop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consultants in developing countries in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 way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similar to the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DOCTORS WITHOUT BORDERS </a:t>
            </a:r>
            <a:r>
              <a:rPr lang="en-US" sz="28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efficiently </a:t>
            </a:r>
            <a:r>
              <a:rPr lang="en-US" sz="28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and effectively </a:t>
            </a: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327" y="1992572"/>
            <a:ext cx="7273282" cy="486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1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10400"/>
            <a:ext cx="9905999" cy="6147600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endParaRPr lang="en-US" sz="1950" b="1" i="1" dirty="0">
              <a:solidFill>
                <a:srgbClr val="3254DD"/>
              </a:solidFill>
              <a:latin typeface="+mj-lt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r>
              <a:rPr lang="en-US" sz="2600" b="1" i="1" dirty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I </a:t>
            </a:r>
            <a:r>
              <a:rPr lang="en-US" sz="2600" b="1" i="1" dirty="0" smtClean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am confident that </a:t>
            </a:r>
            <a:r>
              <a:rPr lang="en-US" sz="2600" b="1" i="1" dirty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the academicians will gradually support introduction of </a:t>
            </a:r>
            <a:r>
              <a:rPr lang="en-US" sz="26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(Plant medicine)</a:t>
            </a:r>
            <a:r>
              <a:rPr lang="en-US" sz="2600" b="1" i="1" dirty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at an undergraduate level</a:t>
            </a:r>
            <a:r>
              <a:rPr lang="en-US" sz="2600" b="1" i="1" dirty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, as a vindication of the early efforts  of the famous </a:t>
            </a:r>
            <a:r>
              <a:rPr lang="en-US" sz="2600" b="1" i="1" dirty="0" smtClean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pioneers.</a:t>
            </a:r>
            <a:endParaRPr lang="en-US" sz="2600" b="1" i="1" dirty="0">
              <a:solidFill>
                <a:srgbClr val="3254D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>
              <a:buNone/>
            </a:pPr>
            <a:endParaRPr lang="en-US" sz="2600" b="1" i="1" dirty="0">
              <a:solidFill>
                <a:srgbClr val="3254D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r>
              <a:rPr lang="en-US" sz="2600" b="1" i="1" dirty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Among others by introducing the </a:t>
            </a:r>
            <a:r>
              <a:rPr lang="en-US" sz="26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as a distinct </a:t>
            </a:r>
            <a:r>
              <a:rPr lang="en-US" sz="26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University </a:t>
            </a:r>
            <a:r>
              <a:rPr lang="en-GB" sz="26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science</a:t>
            </a:r>
            <a:r>
              <a:rPr lang="en-US" sz="26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i="1" dirty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we will avoid </a:t>
            </a:r>
            <a:r>
              <a:rPr lang="en-US" sz="2600" b="1" i="1" dirty="0" smtClean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b="1" i="1" dirty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the so called plant </a:t>
            </a:r>
            <a:r>
              <a:rPr lang="en-US" sz="2600" b="1" i="1" dirty="0" smtClean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doctors, </a:t>
            </a:r>
            <a:r>
              <a:rPr lang="en-US" sz="2600" b="1" i="1" dirty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who perpetuate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sciolism</a:t>
            </a:r>
            <a:r>
              <a:rPr lang="en-US" sz="2600" b="1" i="1" dirty="0" smtClean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r>
              <a:rPr lang="en-US" sz="2600" b="1" i="1" dirty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with so destructive consequences for world agriculture. </a:t>
            </a:r>
          </a:p>
          <a:p>
            <a:pPr algn="just">
              <a:buFont typeface="Wingdings" charset="2"/>
              <a:buChar char="ü"/>
            </a:pPr>
            <a:r>
              <a:rPr lang="en-US" sz="2600" b="1" i="1" dirty="0" smtClean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Now…</a:t>
            </a:r>
            <a:endParaRPr lang="en-US" sz="2600" b="1" i="1" dirty="0">
              <a:solidFill>
                <a:srgbClr val="3254D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spcAft>
                <a:spcPts val="975"/>
              </a:spcAft>
              <a:buFont typeface="Wingdings" charset="2"/>
              <a:buChar char="ü"/>
            </a:pPr>
            <a:r>
              <a:rPr lang="en-US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 prefer the </a:t>
            </a:r>
            <a:r>
              <a:rPr lang="en-US" sz="2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term </a:t>
            </a:r>
            <a:r>
              <a:rPr lang="en-US" sz="26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</a:t>
            </a:r>
            <a:r>
              <a:rPr lang="en-US" sz="2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instead of </a:t>
            </a:r>
            <a:r>
              <a:rPr lang="en-US" sz="26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Plant Medicine </a:t>
            </a:r>
            <a:r>
              <a:rPr lang="en-US" sz="2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order to avoid the 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confusion which </a:t>
            </a:r>
            <a:r>
              <a:rPr lang="en-US" sz="2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has been created by physicians or plain people thinking </a:t>
            </a:r>
            <a:r>
              <a:rPr lang="en-US" sz="26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Plant Medicine </a:t>
            </a:r>
            <a:r>
              <a:rPr lang="en-US" sz="2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as </a:t>
            </a:r>
            <a:r>
              <a:rPr lang="en-US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Human Medicine </a:t>
            </a:r>
            <a:r>
              <a:rPr lang="en-US" sz="26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with </a:t>
            </a:r>
            <a:r>
              <a:rPr lang="en-US" sz="26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plants</a:t>
            </a:r>
            <a:r>
              <a:rPr lang="en-US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. </a:t>
            </a:r>
          </a:p>
          <a:p>
            <a:pPr algn="just">
              <a:spcAft>
                <a:spcPts val="975"/>
              </a:spcAft>
              <a:buFont typeface="Wingdings" charset="2"/>
              <a:buChar char="ü"/>
            </a:pPr>
            <a:endParaRPr lang="en-US" sz="2600" b="1" i="1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spcAft>
                <a:spcPts val="975"/>
              </a:spcAft>
              <a:buFont typeface="Wingdings" charset="2"/>
              <a:buChar char="ü"/>
            </a:pPr>
            <a:r>
              <a:rPr lang="en-US" sz="2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The </a:t>
            </a:r>
            <a:r>
              <a:rPr lang="en-US" sz="2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term </a:t>
            </a:r>
            <a:r>
              <a:rPr lang="en-US" sz="26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</a:t>
            </a:r>
            <a:r>
              <a:rPr lang="en-US" sz="2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could be the most appropriate name already used in French, Italian, English and Greek languages and coincides with the term </a:t>
            </a:r>
            <a:r>
              <a:rPr lang="en-US" sz="26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phytomedicine</a:t>
            </a:r>
            <a:r>
              <a:rPr lang="en-US" sz="2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in German.</a:t>
            </a:r>
            <a:r>
              <a:rPr lang="en-US" sz="2600" b="1" i="1" dirty="0">
                <a:solidFill>
                  <a:srgbClr val="3254D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600" i="1" dirty="0">
                <a:latin typeface="Times New Roman" charset="0"/>
                <a:ea typeface="Times New Roman" charset="0"/>
                <a:cs typeface="Times New Roman" charset="0"/>
              </a:rPr>
              <a:t> </a:t>
            </a:r>
            <a:endParaRPr lang="en-US" sz="2600" dirty="0">
              <a:latin typeface="Times New Roman" charset="0"/>
              <a:ea typeface="Times New Roman" charset="0"/>
              <a:cs typeface="Times New Roman" charset="0"/>
            </a:endParaRPr>
          </a:p>
          <a:p>
            <a:endParaRPr lang="en-GB" dirty="0"/>
          </a:p>
        </p:txBody>
      </p:sp>
      <p:pic>
        <p:nvPicPr>
          <p:cNvPr id="5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60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33401"/>
            <a:ext cx="9906000" cy="938597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ACTIONS</a:t>
            </a:r>
            <a:endParaRPr lang="en-GB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71998"/>
            <a:ext cx="9884898" cy="528600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n-GB" sz="2400" b="1" i="1" dirty="0" smtClean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r>
              <a:rPr lang="en-GB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Time </a:t>
            </a:r>
            <a:r>
              <a:rPr lang="en-GB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has already 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come </a:t>
            </a:r>
            <a:r>
              <a:rPr lang="en-GB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for </a:t>
            </a:r>
            <a:r>
              <a:rPr lang="en-GB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international common action </a:t>
            </a:r>
            <a:r>
              <a:rPr lang="en-GB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by 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Academia</a:t>
            </a:r>
            <a:r>
              <a:rPr lang="en-GB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Universities</a:t>
            </a:r>
            <a:r>
              <a:rPr lang="en-GB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long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with related Scientific Societies, the </a:t>
            </a:r>
            <a:r>
              <a:rPr lang="en-GB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Private sector and Farmer 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unions</a:t>
            </a:r>
            <a:r>
              <a:rPr lang="en-GB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to </a:t>
            </a:r>
            <a:r>
              <a:rPr lang="en-GB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promote </a:t>
            </a:r>
            <a:r>
              <a:rPr lang="en-GB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introduction </a:t>
            </a:r>
            <a:r>
              <a:rPr lang="en-GB" sz="24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GB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 in </a:t>
            </a:r>
            <a:r>
              <a:rPr lang="en-GB" sz="24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Universities</a:t>
            </a:r>
            <a:r>
              <a:rPr lang="en-GB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for </a:t>
            </a:r>
            <a:r>
              <a:rPr lang="en-GB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Food security  and Food quality </a:t>
            </a: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and modernization of world agriculture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algn="just">
              <a:buFont typeface="Wingdings" charset="2"/>
              <a:buChar char="ü"/>
            </a:pPr>
            <a:endParaRPr lang="en-GB" sz="2400" b="1" i="1" dirty="0" smtClean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What </a:t>
            </a:r>
            <a:r>
              <a:rPr lang="en-US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must be 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our next movement?</a:t>
            </a:r>
          </a:p>
          <a:p>
            <a:pPr algn="just">
              <a:buFont typeface="Wingdings" charset="2"/>
              <a:buChar char="ü"/>
            </a:pPr>
            <a:endParaRPr lang="en-US" sz="2400" b="1" i="1" dirty="0" smtClean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109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1995"/>
            <a:ext cx="9906000" cy="1588300"/>
          </a:xfr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algn="just">
              <a:buFont typeface="Wingdings" charset="2"/>
              <a:buChar char="ü"/>
            </a:pPr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Thus, in an era of super 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specialization, </a:t>
            </a:r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qualified scientists with a deep and broad </a:t>
            </a:r>
            <a:r>
              <a:rPr lang="en-GB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 </a:t>
            </a:r>
            <a:r>
              <a:rPr lang="en-GB" sz="28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educational </a:t>
            </a:r>
            <a:r>
              <a:rPr lang="en-GB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background, </a:t>
            </a:r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able to work as </a:t>
            </a:r>
            <a:r>
              <a:rPr lang="en-GB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practitioners </a:t>
            </a:r>
            <a:r>
              <a:rPr lang="en-GB" sz="28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 doctors </a:t>
            </a:r>
            <a:r>
              <a:rPr lang="en-US" sz="28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or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plant clinics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are </a:t>
            </a:r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still 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lacking.</a:t>
            </a:r>
            <a:endParaRPr lang="en-GB" sz="2800" b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>
              <a:buNone/>
            </a:pPr>
            <a:endParaRPr lang="en-US" sz="2600" b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US" sz="2600" b="1" dirty="0">
              <a:solidFill>
                <a:srgbClr val="5846C0"/>
              </a:solidFill>
              <a:ea typeface="Times New Roman" charset="0"/>
              <a:cs typeface="Times New Roman" charset="0"/>
            </a:endParaRPr>
          </a:p>
          <a:p>
            <a:pPr marL="0" indent="0" algn="just">
              <a:buNone/>
            </a:pPr>
            <a:endParaRPr lang="en-US" sz="2600" b="1" i="1" dirty="0">
              <a:solidFill>
                <a:srgbClr val="5846C0"/>
              </a:solidFill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US" sz="2600" b="1" i="1" dirty="0">
              <a:solidFill>
                <a:srgbClr val="5846C0"/>
              </a:solidFill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US" sz="2600" b="1" i="1" dirty="0">
              <a:solidFill>
                <a:srgbClr val="5846C0"/>
              </a:solidFill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US" sz="2600" b="1" i="1" dirty="0">
              <a:solidFill>
                <a:srgbClr val="5846C0"/>
              </a:solidFill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US" sz="1950" b="1" i="1" dirty="0" smtClean="0">
              <a:solidFill>
                <a:srgbClr val="5846C0"/>
              </a:solidFill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US" sz="1950" b="1" i="1" dirty="0" smtClean="0">
              <a:solidFill>
                <a:srgbClr val="5846C0"/>
              </a:solidFill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US" sz="1950" b="1" i="1" dirty="0" smtClean="0">
              <a:solidFill>
                <a:srgbClr val="5846C0"/>
              </a:solidFill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US" sz="1950" b="1" i="1" dirty="0">
              <a:solidFill>
                <a:srgbClr val="5846C0"/>
              </a:solidFill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US" sz="2000" b="1" i="1" dirty="0" smtClean="0">
              <a:solidFill>
                <a:srgbClr val="5846C0"/>
              </a:solidFill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US" sz="2000" b="1" i="1" dirty="0" smtClean="0">
              <a:solidFill>
                <a:srgbClr val="5846C0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659" y="2190294"/>
            <a:ext cx="6998140" cy="46677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90295"/>
            <a:ext cx="3403097" cy="466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1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3269"/>
            <a:ext cx="9884898" cy="1554569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GB" sz="3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international activation and motivation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11300"/>
            <a:ext cx="9884898" cy="53467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endParaRPr lang="en-US" b="1" i="1" dirty="0">
              <a:solidFill>
                <a:srgbClr val="1F45DA"/>
              </a:solidFill>
            </a:endParaRPr>
          </a:p>
          <a:p>
            <a:pPr algn="just">
              <a:buFont typeface="Wingdings" charset="2"/>
              <a:buChar char="ü"/>
            </a:pPr>
            <a:r>
              <a:rPr lang="en-US" sz="28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I think we must seek a massive </a:t>
            </a:r>
            <a:r>
              <a:rPr lang="en-US" sz="28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international </a:t>
            </a:r>
            <a:r>
              <a:rPr lang="en-US" sz="28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scientific </a:t>
            </a:r>
            <a:r>
              <a:rPr lang="en-US" sz="28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support </a:t>
            </a:r>
            <a:r>
              <a:rPr lang="en-US" sz="28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from relative disciplines, </a:t>
            </a:r>
            <a:r>
              <a:rPr lang="en-GB" sz="28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who </a:t>
            </a:r>
            <a:r>
              <a:rPr lang="en-GB" sz="28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share the same thoughts, towards changing the current situation and </a:t>
            </a:r>
            <a:r>
              <a:rPr lang="en-GB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convince</a:t>
            </a:r>
            <a:r>
              <a:rPr lang="en-GB" sz="28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 Academia to introduce Phytiatry in Universities </a:t>
            </a:r>
            <a:r>
              <a:rPr lang="en-GB" sz="28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world wide.</a:t>
            </a:r>
          </a:p>
          <a:p>
            <a:pPr algn="just">
              <a:buFont typeface="Wingdings" charset="2"/>
              <a:buChar char="ü"/>
            </a:pPr>
            <a:endParaRPr lang="en-GB" sz="2800" b="1" i="1" dirty="0" smtClean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r>
              <a:rPr lang="en-GB" sz="28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How </a:t>
            </a:r>
          </a:p>
          <a:p>
            <a:pPr algn="just">
              <a:buFont typeface="Wingdings" charset="2"/>
              <a:buChar char="ü"/>
            </a:pPr>
            <a:endParaRPr lang="en-GB" sz="2800" b="1" i="1" dirty="0" smtClean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r>
              <a:rPr lang="en-GB" sz="28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I propose among others </a:t>
            </a:r>
            <a:endParaRPr lang="en-GB" sz="2800" b="1" i="1" dirty="0">
              <a:solidFill>
                <a:srgbClr val="1F45DA"/>
              </a:solidFill>
            </a:endParaRPr>
          </a:p>
          <a:p>
            <a:pPr algn="just">
              <a:buFont typeface="Wingdings" charset="2"/>
              <a:buChar char="ü"/>
            </a:pPr>
            <a:endParaRPr lang="en-GB" sz="2000" b="1" i="1" dirty="0" smtClean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GB" sz="2000" b="1" i="1" dirty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GB" b="1" i="1" dirty="0" smtClean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>
              <a:buNone/>
            </a:pPr>
            <a:endParaRPr lang="en-GB" b="1" i="1" dirty="0" smtClean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GB" b="1" i="1" dirty="0" smtClean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 algn="just">
              <a:buNone/>
            </a:pPr>
            <a:r>
              <a:rPr lang="en-GB" sz="26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  <a:p>
            <a:pPr marL="0" indent="0" algn="just">
              <a:buNone/>
            </a:pPr>
            <a:endParaRPr lang="en-GB" sz="2600" b="1" i="1" dirty="0" smtClean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just">
              <a:buFont typeface="Wingdings" charset="2"/>
              <a:buChar char="ü"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03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1"/>
            <a:ext cx="9905999" cy="12065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Electronic vote -</a:t>
            </a:r>
            <a:r>
              <a:rPr lang="en-GB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Support </a:t>
            </a:r>
            <a:r>
              <a:rPr lang="en-GB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phytiatry</a:t>
            </a:r>
            <a:r>
              <a:rPr lang="en-GB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GB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n-GB" sz="2800" dirty="0"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238858"/>
            <a:ext cx="9884898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Wingdings" charset="2"/>
              <a:buChar char="ü"/>
            </a:pP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We have already uploaded a pdf of this </a:t>
            </a:r>
            <a:r>
              <a:rPr lang="en-GB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presentation </a:t>
            </a:r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on the web site of the Hellenic Society of Phytiatry for </a:t>
            </a: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internet electronic voting to support introduction of Phytiatry in Universities world-wide.</a:t>
            </a:r>
          </a:p>
          <a:p>
            <a:pPr marL="342900" indent="-342900" algn="just">
              <a:buFont typeface="Wingdings" charset="2"/>
              <a:buChar char="ü"/>
            </a:pPr>
            <a:r>
              <a:rPr lang="en-GB" sz="36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Please visit the site </a:t>
            </a:r>
            <a:r>
              <a:rPr lang="en-GB" sz="3600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  <a:hlinkClick r:id="rId3"/>
              </a:rPr>
              <a:t>www.fytiatriki.gr</a:t>
            </a:r>
            <a:endParaRPr lang="en-GB" sz="3600" b="1" i="1" u="sng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100" y="3509566"/>
            <a:ext cx="3954782" cy="33484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2993184"/>
            <a:ext cx="98848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charset="2"/>
              <a:buChar char="ü"/>
            </a:pPr>
            <a:r>
              <a:rPr lang="en-GB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A </a:t>
            </a:r>
            <a:r>
              <a:rPr lang="en-GB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Student from India  </a:t>
            </a:r>
            <a:r>
              <a:rPr lang="en-GB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our </a:t>
            </a:r>
            <a:r>
              <a:rPr lang="en-US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 Pathology </a:t>
            </a:r>
            <a:r>
              <a:rPr lang="en-GB" b="1" i="1" u="sng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department was the </a:t>
            </a:r>
            <a:r>
              <a:rPr lang="en-GB" b="1" i="1" u="sng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first to sign </a:t>
            </a:r>
          </a:p>
        </p:txBody>
      </p:sp>
    </p:spTree>
    <p:extLst>
      <p:ext uri="{BB962C8B-B14F-4D97-AF65-F5344CB8AC3E}">
        <p14:creationId xmlns:p14="http://schemas.microsoft.com/office/powerpoint/2010/main" val="94302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115093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36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1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HELLENIC SOCIETY OF PHYTIATRY</a:t>
            </a:r>
            <a:br>
              <a:rPr lang="en-US" sz="31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100" b="1" i="1" cap="none" dirty="0" err="1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www.fytiatriki.gr</a:t>
            </a:r>
            <a:r>
              <a:rPr lang="en-US" sz="3100" dirty="0" smtClean="0"/>
              <a:t/>
            </a:r>
            <a:br>
              <a:rPr lang="en-US" sz="3100" dirty="0" smtClean="0"/>
            </a:br>
            <a:endParaRPr lang="el-GR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" b="3392"/>
          <a:stretch/>
        </p:blipFill>
        <p:spPr bwMode="auto">
          <a:xfrm>
            <a:off x="0" y="1417638"/>
            <a:ext cx="9954977" cy="5276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ytiatri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502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5999" cy="124460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marL="342900" indent="-342900" algn="ctr"/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HELLENIC SOCIETY OF PHYTIATRY</a:t>
            </a:r>
            <a:b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400" b="1" i="1" cap="none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www.fytiatriki.gr</a:t>
            </a:r>
            <a:r>
              <a:rPr lang="en-US" sz="2400" b="1" i="1" cap="none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400" b="1" i="1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2400" b="1" i="1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Electronic </a:t>
            </a:r>
            <a:r>
              <a:rPr lang="en-GB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vote </a:t>
            </a: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/Support </a:t>
            </a:r>
            <a:r>
              <a:rPr lang="en-GB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phytiatry</a:t>
            </a:r>
            <a:br>
              <a:rPr lang="en-GB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endParaRPr lang="el-GR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2521" r="4926"/>
          <a:stretch/>
        </p:blipFill>
        <p:spPr bwMode="auto">
          <a:xfrm>
            <a:off x="304800" y="938639"/>
            <a:ext cx="9474200" cy="591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ytiatri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070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2179"/>
            <a:ext cx="9906000" cy="1218322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pPr algn="ctr"/>
            <a:r>
              <a:rPr lang="en-US" sz="3100" b="1" i="1" cap="none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Dear colleagues </a:t>
            </a:r>
            <a:br>
              <a:rPr lang="en-US" sz="3100" b="1" i="1" cap="none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100" b="1" i="1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 have a dream to succeed</a:t>
            </a:r>
            <a:r>
              <a:rPr lang="en-US" sz="3100" b="1" i="1" cap="none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/>
            </a:r>
            <a:br>
              <a:rPr lang="en-US" sz="3100" b="1" i="1" cap="none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3100" b="1" i="1" cap="none" dirty="0" smtClean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bearing in mind the words of the GREAT </a:t>
            </a:r>
            <a:r>
              <a:rPr lang="en-US" sz="3100" b="1" i="1" cap="none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MAHATMA GANDHI </a:t>
            </a:r>
            <a:endParaRPr lang="en-GB" sz="3100" b="1" i="1" cap="none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1702680"/>
            <a:ext cx="9906000" cy="51398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n-US" sz="2400" b="1" i="1" dirty="0" smtClean="0">
              <a:ea typeface="Times New Roman" charset="0"/>
              <a:cs typeface="Times New Roman" charset="0"/>
            </a:endParaRPr>
          </a:p>
          <a:p>
            <a:pPr algn="ctr"/>
            <a:endParaRPr lang="en-US" sz="2400" b="1" i="1" dirty="0">
              <a:ea typeface="Times New Roman" charset="0"/>
              <a:cs typeface="Times New Roman" charset="0"/>
            </a:endParaRPr>
          </a:p>
          <a:p>
            <a:pPr algn="ctr"/>
            <a:endParaRPr lang="en-US" sz="2400" b="1" i="1" dirty="0" smtClean="0">
              <a:ea typeface="Times New Roman" charset="0"/>
              <a:cs typeface="Times New Roman" charset="0"/>
            </a:endParaRPr>
          </a:p>
          <a:p>
            <a:pPr algn="ctr"/>
            <a:endParaRPr lang="en-US" sz="2400" b="1" i="1" dirty="0">
              <a:ea typeface="Times New Roman" charset="0"/>
              <a:cs typeface="Times New Roman" charset="0"/>
            </a:endParaRPr>
          </a:p>
          <a:p>
            <a:pPr algn="ctr"/>
            <a:endParaRPr lang="en-US" sz="2400" b="1" i="1" dirty="0" smtClean="0">
              <a:ea typeface="Times New Roman" charset="0"/>
              <a:cs typeface="Times New Roman" charset="0"/>
            </a:endParaRPr>
          </a:p>
          <a:p>
            <a:pPr algn="ctr"/>
            <a:endParaRPr lang="en-US" sz="2400" b="1" i="1" dirty="0">
              <a:ea typeface="Times New Roman" charset="0"/>
              <a:cs typeface="Times New Roman" charset="0"/>
            </a:endParaRPr>
          </a:p>
          <a:p>
            <a:pPr algn="ctr"/>
            <a:endParaRPr lang="en-US" sz="2400" b="1" i="1" dirty="0" smtClean="0">
              <a:ea typeface="Times New Roman" charset="0"/>
              <a:cs typeface="Times New Roman" charset="0"/>
            </a:endParaRPr>
          </a:p>
          <a:p>
            <a:pPr algn="ctr"/>
            <a:endParaRPr lang="en-US" sz="2400" b="1" i="1" dirty="0">
              <a:ea typeface="Times New Roman" charset="0"/>
              <a:cs typeface="Times New Roman" charset="0"/>
            </a:endParaRPr>
          </a:p>
          <a:p>
            <a:pPr algn="ctr"/>
            <a:endParaRPr lang="en-US" sz="2400" b="1" i="1" dirty="0" smtClean="0">
              <a:ea typeface="Times New Roman" charset="0"/>
              <a:cs typeface="Times New Roman" charset="0"/>
            </a:endParaRPr>
          </a:p>
          <a:p>
            <a:pPr marL="342900" indent="-342900" algn="ctr">
              <a:buFont typeface="Wingdings" charset="2"/>
              <a:buChar char="ü"/>
            </a:pP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FIRST THEY IGNORE YOU, THEN THEY RIDICULE YOU, </a:t>
            </a:r>
          </a:p>
          <a:p>
            <a:pPr marL="342900" indent="-342900" algn="ctr">
              <a:buFont typeface="Wingdings" charset="2"/>
              <a:buChar char="ü"/>
            </a:pP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THEN THEY FIGHT YOU, AND THEN YOU WIN.</a:t>
            </a:r>
          </a:p>
          <a:p>
            <a:pPr marL="342900" indent="-342900" algn="ctr">
              <a:buFont typeface="Wingdings" charset="2"/>
              <a:buChar char="ü"/>
            </a:pPr>
            <a:endParaRPr lang="en-US" sz="2800" b="1" i="1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342900" indent="-342900" algn="ctr">
              <a:buFont typeface="Wingdings" charset="2"/>
              <a:buChar char="ü"/>
            </a:pPr>
            <a:endParaRPr lang="en-US" sz="2800" b="1" i="1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150" y="1702680"/>
            <a:ext cx="4496801" cy="325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5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102" y="710400"/>
            <a:ext cx="10011898" cy="985281"/>
          </a:xfrm>
          <a:solidFill>
            <a:srgbClr val="FFFF00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THANK YOU SO </a:t>
            </a:r>
            <a:r>
              <a:rPr lang="en-GB" sz="3200" b="1" i="1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MUCH </a:t>
            </a:r>
            <a:r>
              <a:rPr lang="en-GB" sz="3200" b="1" i="1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FOR </a:t>
            </a:r>
            <a:r>
              <a:rPr lang="en-GB" sz="32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YOUR ATTENTION </a:t>
            </a:r>
          </a:p>
        </p:txBody>
      </p:sp>
      <p:pic>
        <p:nvPicPr>
          <p:cNvPr id="5" name="Picture 5" descr="Fytiatri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900" y="2083682"/>
            <a:ext cx="2451100" cy="18825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02" y="1486313"/>
            <a:ext cx="9906000" cy="49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1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970"/>
            <a:ext cx="9906000" cy="1562100"/>
          </a:xfrm>
          <a:solidFill>
            <a:srgbClr val="FFFF00"/>
          </a:solidFill>
        </p:spPr>
        <p:txBody>
          <a:bodyPr>
            <a:noAutofit/>
          </a:bodyPr>
          <a:lstStyle/>
          <a:p>
            <a:pPr algn="ctr"/>
            <a:r>
              <a:rPr lang="en-US" sz="2800" b="1" i="1" cap="none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However, several scientific societies or Universities use the terms </a:t>
            </a:r>
            <a:br>
              <a:rPr lang="en-US" sz="2800" b="1" i="1" cap="none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</a:br>
            <a:r>
              <a:rPr lang="en-US" sz="2800" b="1" i="1" cap="none" dirty="0" smtClean="0">
                <a:solidFill>
                  <a:srgbClr val="1FB85A"/>
                </a:solidFill>
                <a:latin typeface="Times New Roman" charset="0"/>
                <a:ea typeface="Times New Roman" charset="0"/>
                <a:cs typeface="Times New Roman" charset="0"/>
              </a:rPr>
              <a:t>Phytiatry or Plant Medicine </a:t>
            </a:r>
            <a:r>
              <a:rPr lang="en-US" sz="2800" b="1" i="1" cap="none" smtClean="0">
                <a:solidFill>
                  <a:srgbClr val="1FB85A"/>
                </a:solidFill>
                <a:latin typeface="Times New Roman" charset="0"/>
                <a:ea typeface="Times New Roman" charset="0"/>
                <a:cs typeface="Times New Roman" charset="0"/>
              </a:rPr>
              <a:t>for various reasons </a:t>
            </a:r>
            <a:endParaRPr lang="en-GB" sz="2800" cap="none" dirty="0">
              <a:solidFill>
                <a:srgbClr val="1FB85A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782470"/>
            <a:ext cx="9906000" cy="507553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Germany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many </a:t>
            </a:r>
            <a:r>
              <a:rPr lang="en-US" sz="2800" b="1" i="1" dirty="0" smtClean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famous 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Universities have long ago introduced the term </a:t>
            </a:r>
            <a:r>
              <a:rPr lang="en-US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Phytomedicine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sz="2800" b="1" i="1" dirty="0" smtClean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even today 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provide text books to their students entitled </a:t>
            </a:r>
            <a:r>
              <a:rPr lang="en-US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Phytomedicine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en-US" sz="2800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800" i="1" dirty="0" smtClean="0">
              <a:solidFill>
                <a:srgbClr val="6C5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Italy </a:t>
            </a:r>
            <a:r>
              <a:rPr lang="en-US" sz="2800" b="1" i="1" dirty="0" smtClean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they used 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the term </a:t>
            </a:r>
            <a:r>
              <a:rPr lang="en-US" sz="2800" b="1" i="1" dirty="0">
                <a:solidFill>
                  <a:srgbClr val="1FB85A"/>
                </a:solidFill>
                <a:latin typeface="Times New Roman" charset="0"/>
                <a:ea typeface="Times New Roman" charset="0"/>
                <a:cs typeface="Times New Roman" charset="0"/>
              </a:rPr>
              <a:t>Fitoiatria</a:t>
            </a:r>
            <a:r>
              <a:rPr lang="en-US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(equivalent to Phytiatry</a:t>
            </a:r>
            <a:r>
              <a:rPr lang="en-US" sz="28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), </a:t>
            </a:r>
            <a:r>
              <a:rPr lang="en-US" sz="2800" b="1" i="1" dirty="0" smtClean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while University 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Bari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dirty="0" smtClean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introduced 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the term </a:t>
            </a:r>
            <a:r>
              <a:rPr lang="en-US" sz="2800" b="1" i="1" dirty="0" err="1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Μedicina</a:t>
            </a:r>
            <a:r>
              <a:rPr lang="en-US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delle</a:t>
            </a:r>
            <a:r>
              <a:rPr lang="en-US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dirty="0" err="1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piante</a:t>
            </a:r>
            <a:r>
              <a:rPr lang="en-US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(Plant medicine)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2800" b="1" i="1" dirty="0" smtClean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a term also adopted 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by </a:t>
            </a:r>
            <a:r>
              <a:rPr lang="en-US" sz="2800" b="1" i="1" dirty="0" smtClean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the Universities 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of </a:t>
            </a:r>
            <a:r>
              <a:rPr lang="en-US" sz="28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Florence </a:t>
            </a:r>
            <a:r>
              <a:rPr lang="en-US" sz="2800" b="1" i="1" dirty="0" smtClean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and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Bologna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 (</a:t>
            </a:r>
            <a:r>
              <a:rPr lang="en-US" sz="2800" b="1" i="1" dirty="0" smtClean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M.Sc. 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degree in </a:t>
            </a:r>
            <a:r>
              <a:rPr lang="en-US" sz="2800" b="1" i="1" dirty="0" err="1">
                <a:solidFill>
                  <a:srgbClr val="1FB85A"/>
                </a:solidFill>
                <a:latin typeface="Times New Roman" charset="0"/>
                <a:ea typeface="Times New Roman" charset="0"/>
                <a:cs typeface="Times New Roman" charset="0"/>
              </a:rPr>
              <a:t>Medicina</a:t>
            </a:r>
            <a:r>
              <a:rPr lang="en-US" sz="2800" b="1" i="1" dirty="0">
                <a:solidFill>
                  <a:srgbClr val="1FB85A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dirty="0" err="1">
                <a:solidFill>
                  <a:srgbClr val="1FB85A"/>
                </a:solidFill>
                <a:latin typeface="Times New Roman" charset="0"/>
                <a:ea typeface="Times New Roman" charset="0"/>
                <a:cs typeface="Times New Roman" charset="0"/>
              </a:rPr>
              <a:t>delle</a:t>
            </a:r>
            <a:r>
              <a:rPr lang="en-US" sz="2800" b="1" i="1" dirty="0">
                <a:solidFill>
                  <a:srgbClr val="1FB85A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dirty="0" err="1">
                <a:solidFill>
                  <a:srgbClr val="1FB85A"/>
                </a:solidFill>
                <a:latin typeface="Times New Roman" charset="0"/>
                <a:ea typeface="Times New Roman" charset="0"/>
                <a:cs typeface="Times New Roman" charset="0"/>
              </a:rPr>
              <a:t>piante</a:t>
            </a:r>
            <a:r>
              <a:rPr lang="en-US" sz="2800" b="1" i="1" dirty="0" smtClean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).</a:t>
            </a:r>
            <a:endParaRPr lang="en-US" sz="2800" b="1" dirty="0">
              <a:solidFill>
                <a:srgbClr val="6C5AFD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France 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or in French speaking countries</a:t>
            </a:r>
            <a:r>
              <a:rPr lang="en-US" sz="2800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(e.g. Canada, Belgium, Morocco, Algeria and Tunisia) 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the term </a:t>
            </a:r>
            <a:r>
              <a:rPr lang="en-US" sz="2800" b="1" i="1" dirty="0" smtClean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Phytiatry</a:t>
            </a:r>
            <a:r>
              <a:rPr lang="en-US" sz="2800" b="1" i="1" dirty="0" smtClean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 is 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occasionally used, while </a:t>
            </a:r>
            <a:r>
              <a:rPr lang="en-US" sz="2800" b="1" i="1" dirty="0" smtClean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M.Sc. </a:t>
            </a:r>
            <a:r>
              <a:rPr lang="en-US" sz="2800" b="1" i="1" dirty="0">
                <a:solidFill>
                  <a:srgbClr val="6C5AFD"/>
                </a:solidFill>
                <a:latin typeface="Times New Roman" charset="0"/>
                <a:ea typeface="Times New Roman" charset="0"/>
                <a:cs typeface="Times New Roman" charset="0"/>
              </a:rPr>
              <a:t>projects are offered with the name </a:t>
            </a:r>
            <a:r>
              <a:rPr lang="en-US" sz="2800" b="1" i="1" dirty="0" err="1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Phytiatrie</a:t>
            </a:r>
            <a:r>
              <a:rPr lang="en-US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 and </a:t>
            </a:r>
            <a:r>
              <a:rPr lang="en-US" sz="2800" b="1" i="1" dirty="0" err="1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Phytopharmacie</a:t>
            </a:r>
            <a:r>
              <a:rPr lang="en-US" sz="28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GB" sz="2800" b="1" dirty="0">
              <a:solidFill>
                <a:srgbClr val="00B05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5241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0400"/>
            <a:ext cx="9906000" cy="5417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Belgium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 the University of Leuven offers currently a course entitled 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Principles of Phytiatry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 and not in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Plant Protection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r>
              <a:rPr lang="en-US" sz="2400" b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2400" b="1" dirty="0" smtClean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endParaRPr lang="en-US" sz="2400" b="1" dirty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Switzerland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 the 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Swiss Society of Phytiatry uses the term </a:t>
            </a:r>
            <a:r>
              <a:rPr lang="en-US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</a:t>
            </a:r>
            <a:r>
              <a:rPr lang="el-GR" sz="24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2400" b="1" i="1" dirty="0" smtClean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endParaRPr lang="en-US" sz="2400" b="1" dirty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Greece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 the </a:t>
            </a:r>
            <a:r>
              <a:rPr lang="en-US" sz="2400" b="1" i="1" dirty="0">
                <a:solidFill>
                  <a:srgbClr val="00B050"/>
                </a:solidFill>
                <a:latin typeface="Times New Roman" charset="0"/>
                <a:ea typeface="Times New Roman" charset="0"/>
                <a:cs typeface="Times New Roman" charset="0"/>
              </a:rPr>
              <a:t>Hellenic Society of Phytiatry 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has proposed the introduction of </a:t>
            </a: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Phytiatry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 as a separate </a:t>
            </a:r>
            <a:r>
              <a:rPr lang="en-US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University discipline analogous 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to Veterinary Medicine.  </a:t>
            </a:r>
            <a:endParaRPr lang="en-US" sz="2400" b="1" i="1" dirty="0" smtClean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endParaRPr lang="en-US" sz="2400" b="1" dirty="0">
              <a:solidFill>
                <a:srgbClr val="1F45DA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24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Spain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 the Spanish Association of Plant Health </a:t>
            </a:r>
            <a:r>
              <a:rPr lang="en-US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is a newly established scientific 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society </a:t>
            </a:r>
            <a:r>
              <a:rPr lang="en-US" sz="2400" b="1" i="1" dirty="0" smtClean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to </a:t>
            </a:r>
            <a:r>
              <a:rPr lang="en-US" sz="2400" b="1" i="1" dirty="0">
                <a:solidFill>
                  <a:srgbClr val="1F45DA"/>
                </a:solidFill>
                <a:latin typeface="Times New Roman" charset="0"/>
                <a:ea typeface="Times New Roman" charset="0"/>
                <a:cs typeface="Times New Roman" charset="0"/>
              </a:rPr>
              <a:t>promote </a:t>
            </a:r>
            <a:r>
              <a:rPr lang="en-US" sz="2400" b="1" i="1" u="sng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plant health as a specialized </a:t>
            </a:r>
            <a:r>
              <a:rPr lang="en-US" sz="2400" b="1" i="1" u="sng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profession</a:t>
            </a:r>
            <a:r>
              <a:rPr lang="en-US" sz="1950" b="1" i="1" u="sng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  <a:endParaRPr lang="en-US" sz="1950" b="1" u="sng" dirty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95600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710400"/>
            <a:ext cx="98171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Moreover</a:t>
            </a:r>
            <a:r>
              <a:rPr lang="en-GB" sz="2400" b="1" i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GB" sz="2400" b="1" i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8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87500"/>
            <a:ext cx="9906000" cy="5156200"/>
          </a:xfrm>
          <a:solidFill>
            <a:schemeClr val="bg1">
              <a:lumMod val="95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en-GB" sz="4400" b="1" i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GB" sz="4200" b="1" i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charset="2"/>
              <a:buChar char="ü"/>
            </a:pPr>
            <a:r>
              <a:rPr lang="en-US" sz="4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Japan, </a:t>
            </a:r>
            <a:r>
              <a:rPr lang="en-US" sz="4200" b="1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Hosei</a:t>
            </a:r>
            <a:r>
              <a:rPr lang="en-US" sz="4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University</a:t>
            </a:r>
            <a:r>
              <a:rPr lang="en-US" sz="42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2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Department of Clinical Plant </a:t>
            </a:r>
            <a:r>
              <a:rPr lang="en-US" sz="42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Science</a:t>
            </a:r>
          </a:p>
          <a:p>
            <a:pPr>
              <a:buFont typeface="Wingdings" charset="2"/>
              <a:buChar char="ü"/>
            </a:pPr>
            <a:endParaRPr lang="en-US" sz="4200" b="1" dirty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4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South Korea, </a:t>
            </a:r>
            <a:r>
              <a:rPr lang="en-US" sz="4200" b="1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Chungbuk</a:t>
            </a:r>
            <a:r>
              <a:rPr lang="en-US" sz="4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National </a:t>
            </a:r>
            <a:r>
              <a:rPr lang="en-US" sz="4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University, </a:t>
            </a:r>
            <a:r>
              <a:rPr lang="en-US" sz="42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Department </a:t>
            </a:r>
            <a:r>
              <a:rPr lang="en-US" sz="42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of Plant </a:t>
            </a:r>
            <a:r>
              <a:rPr lang="en-US" sz="42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Medicine </a:t>
            </a:r>
            <a:r>
              <a:rPr lang="en-US" sz="4200" b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 </a:t>
            </a:r>
            <a:endParaRPr lang="en-US" sz="4200" b="1" dirty="0" smtClean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endParaRPr lang="en-US" sz="4200" b="1" dirty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r>
              <a:rPr lang="en-US" sz="4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In </a:t>
            </a:r>
            <a:r>
              <a:rPr lang="en-US" sz="4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Taiwan</a:t>
            </a:r>
            <a:r>
              <a:rPr lang="en-US" sz="42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4200" b="1" dirty="0" smtClean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4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National </a:t>
            </a:r>
            <a:r>
              <a:rPr lang="en-US" sz="4200" b="1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Chiayi</a:t>
            </a:r>
            <a:r>
              <a:rPr lang="en-US" sz="4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4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University, </a:t>
            </a:r>
            <a:r>
              <a:rPr lang="en-US" sz="42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Department </a:t>
            </a:r>
            <a:r>
              <a:rPr lang="en-US" sz="42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of Plant </a:t>
            </a:r>
            <a:r>
              <a:rPr lang="en-US" sz="42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Medicine.</a:t>
            </a:r>
            <a:r>
              <a:rPr lang="en-US" sz="4200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4200" dirty="0">
              <a:solidFill>
                <a:srgbClr val="FF000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0">
              <a:buNone/>
            </a:pPr>
            <a:r>
              <a:rPr lang="en-US" sz="4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National </a:t>
            </a:r>
            <a:r>
              <a:rPr lang="en-US" sz="4200" b="1" i="1" dirty="0" err="1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Pingtung</a:t>
            </a:r>
            <a:r>
              <a:rPr lang="en-US" sz="4200" b="1" i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 University of Science and </a:t>
            </a:r>
            <a:r>
              <a:rPr lang="en-US" sz="4200" b="1" i="1" dirty="0" smtClean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Technology, </a:t>
            </a:r>
            <a:r>
              <a:rPr lang="en-US" sz="42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Department </a:t>
            </a:r>
            <a:r>
              <a:rPr lang="en-US" sz="4200" b="1" i="1" dirty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of Plant </a:t>
            </a:r>
            <a:r>
              <a:rPr lang="en-US" sz="4200" b="1" i="1" dirty="0" smtClean="0">
                <a:solidFill>
                  <a:schemeClr val="accent5">
                    <a:lumMod val="75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Medicine.</a:t>
            </a:r>
            <a:endParaRPr lang="en-US" sz="4200" b="1" i="1" dirty="0">
              <a:solidFill>
                <a:schemeClr val="accent5">
                  <a:lumMod val="75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buFont typeface="Wingdings" charset="2"/>
              <a:buChar char="ü"/>
            </a:pPr>
            <a:endParaRPr lang="en-US" sz="2763" b="1" i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charset="2"/>
              <a:buChar char="ü"/>
            </a:pPr>
            <a:endParaRPr lang="en-US" sz="2763" b="1" i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Font typeface="Wingdings" charset="2"/>
              <a:buChar char="ü"/>
            </a:pPr>
            <a:endParaRPr lang="en-US" sz="2763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5" descr="Fytiatri_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74498" y="0"/>
            <a:ext cx="710400" cy="7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0" y="941169"/>
            <a:ext cx="9779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GB" sz="2400" b="1" i="1" dirty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In Asia we can also spot Universities using similar </a:t>
            </a:r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or identical terms</a:t>
            </a:r>
          </a:p>
          <a:p>
            <a:pPr algn="ctr"/>
            <a:r>
              <a:rPr lang="en-GB" sz="2400" b="1" i="1" dirty="0" smtClean="0">
                <a:solidFill>
                  <a:srgbClr val="434AFD"/>
                </a:solidFill>
                <a:latin typeface="Times New Roman" charset="0"/>
                <a:ea typeface="Times New Roman" charset="0"/>
                <a:cs typeface="Times New Roman" charset="0"/>
              </a:rPr>
              <a:t>  </a:t>
            </a:r>
            <a:endParaRPr lang="en-GB" sz="2400" b="1" i="1" dirty="0">
              <a:solidFill>
                <a:srgbClr val="434AFD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5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3785</TotalTime>
  <Words>2615</Words>
  <Application>Microsoft Macintosh PowerPoint</Application>
  <PresentationFormat>A4 Paper (210x297 mm)</PresentationFormat>
  <Paragraphs>303</Paragraphs>
  <Slides>65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4" baseType="lpstr">
      <vt:lpstr>Calibri</vt:lpstr>
      <vt:lpstr>Century Gothic</vt:lpstr>
      <vt:lpstr>ＭＳ Ｐゴシック</vt:lpstr>
      <vt:lpstr>Nueva Std</vt:lpstr>
      <vt:lpstr>Tahoma</vt:lpstr>
      <vt:lpstr>Times New Roman</vt:lpstr>
      <vt:lpstr>Wingdings</vt:lpstr>
      <vt:lpstr>Arial</vt:lpstr>
      <vt:lpstr>Vapor Trail</vt:lpstr>
      <vt:lpstr>The introduction of Phytiatry (Plant medicine)  in Universities as a distinct science,  is a primary necessity for food security and modernization of global agriculture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However, several scientific societies or Universities use the terms  Phytiatry or Plant Medicine for various reasons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Potato field  we must be able to diagnose  either  Verticillium dahliae, Phytophthora infestans or Dickeya solani………?</vt:lpstr>
      <vt:lpstr>PowerPoint Presentation</vt:lpstr>
      <vt:lpstr>PowerPoint Presentation</vt:lpstr>
      <vt:lpstr>PowerPoint Presentation</vt:lpstr>
      <vt:lpstr>plants  NEED their REAL Phytiatry doctors TO REPLACE THE SO-CALLED PLANT DOCTORS  IN PLANT DISEASE AND PEST DIAGNOSIS </vt:lpstr>
      <vt:lpstr>  as we need Medicine in humans  and Veterinary MEDICINE in animals WE NEED Phytiatry IN PLANTS</vt:lpstr>
      <vt:lpstr>THE PROFESSION  OF PHYTIATRY DOCTORS AND THEIR DUTIES </vt:lpstr>
      <vt:lpstr>And is this inadequacy, which</vt:lpstr>
      <vt:lpstr>global effort  of Plantwise developed and led by CABI</vt:lpstr>
      <vt:lpstr>POSTGRADUATE STUDIES IN PHYTIATRY  </vt:lpstr>
      <vt:lpstr>Other Universities</vt:lpstr>
      <vt:lpstr>But is it enough?</vt:lpstr>
      <vt:lpstr>THAT’S WHY we have got the CURRENT INTERNATIONAL ALERT BY  AMERICAN PHYTOPATHOLOGICAL SOCIETY (APS)  AND BRITISH SOCIETY FOR PLANT PATHOLOGY (BSPP)</vt:lpstr>
      <vt:lpstr>UNDERGRADUATE STUDIES IN PHYTIATRY </vt:lpstr>
      <vt:lpstr>Over 40 different scientific courses  with laboratory and field  practice and training could be PROPOSED in  the interdisciplinary SCIENCE of Phytiatry   within a five years’ curriculum   AS STANDS FOR VETERINARY MEDICINE </vt:lpstr>
      <vt:lpstr>A. Phytiatric sciences</vt:lpstr>
      <vt:lpstr>B. AGRONOMIC SCIENCES</vt:lpstr>
      <vt:lpstr>Supporting ARGUMENTS</vt:lpstr>
      <vt:lpstr>   1. Phytiatry doctors are needed for diagnosis of plant diseases and pests to fulfill the requirements of modern, accurate and timely identification    </vt:lpstr>
      <vt:lpstr>Recognition of cases with similar, thus confusing and missleading symptomatology</vt:lpstr>
      <vt:lpstr>3. Phytiatry doctors able to diagnose plant and pest diseases and provide recommendations for their management </vt:lpstr>
      <vt:lpstr>4. Phytiatry doctors to be in vigilance for quarantine pests and pathogens so to prevent their entrance and dispersal in regions, countries or continents, and spot outbreaks or re-emerging plant diseases and  pests   </vt:lpstr>
      <vt:lpstr>Examples of International threats </vt:lpstr>
      <vt:lpstr>Citrus greening Liberibacter asiaticus / Asian citrus psyllid</vt:lpstr>
      <vt:lpstr>Candidatus Liberibacter psyllaurous   </vt:lpstr>
      <vt:lpstr>PowerPoint Presentation</vt:lpstr>
      <vt:lpstr>PowerPoint Presentation</vt:lpstr>
      <vt:lpstr>PowerPoint Presentation</vt:lpstr>
      <vt:lpstr>8. Phytiatry doctors  to consult farmers how  to select and effective apply  biopesticides or biofertilizers</vt:lpstr>
      <vt:lpstr>PowerPoint Presentation</vt:lpstr>
      <vt:lpstr>PowerPoint Presentation</vt:lpstr>
      <vt:lpstr>PowerPoint Presentation</vt:lpstr>
      <vt:lpstr>12. Phytiatry doctors to deal with the forthcoming problems of climate change as related to plant diseases and pests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ACTIONS</vt:lpstr>
      <vt:lpstr>international activation and motivation</vt:lpstr>
      <vt:lpstr>Electronic vote -Support phytiatry </vt:lpstr>
      <vt:lpstr> HELLENIC SOCIETY OF PHYTIATRY www.fytiatriki.gr </vt:lpstr>
      <vt:lpstr>HELLENIC SOCIETY OF PHYTIATRY www.fytiatriki.gr  Electronic vote /Support phytiatry </vt:lpstr>
      <vt:lpstr>Dear colleagues  I have a dream to succeed  bearing in mind the words of the GREAT MAHATMA GANDHI 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introduction of Phytiatry (Plant medicine) in Universities as a distinct science,  is a primary necessity for food security and modernization of global agriculture </dc:title>
  <dc:creator>Microsoft Office User</dc:creator>
  <cp:lastModifiedBy>Microsoft Office User</cp:lastModifiedBy>
  <cp:revision>487</cp:revision>
  <dcterms:created xsi:type="dcterms:W3CDTF">2016-01-19T19:18:05Z</dcterms:created>
  <dcterms:modified xsi:type="dcterms:W3CDTF">2016-10-25T08:24:39Z</dcterms:modified>
</cp:coreProperties>
</file>